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1"/>
  </p:notesMasterIdLst>
  <p:sldIdLst>
    <p:sldId id="257" r:id="rId2"/>
    <p:sldId id="533" r:id="rId3"/>
    <p:sldId id="461" r:id="rId4"/>
    <p:sldId id="539" r:id="rId5"/>
    <p:sldId id="540" r:id="rId6"/>
    <p:sldId id="463" r:id="rId7"/>
    <p:sldId id="464" r:id="rId8"/>
    <p:sldId id="465" r:id="rId9"/>
    <p:sldId id="466" r:id="rId10"/>
    <p:sldId id="467" r:id="rId11"/>
    <p:sldId id="534" r:id="rId12"/>
    <p:sldId id="535" r:id="rId13"/>
    <p:sldId id="542" r:id="rId14"/>
    <p:sldId id="541" r:id="rId15"/>
    <p:sldId id="468" r:id="rId16"/>
    <p:sldId id="394" r:id="rId17"/>
    <p:sldId id="395" r:id="rId18"/>
    <p:sldId id="470" r:id="rId19"/>
    <p:sldId id="340" r:id="rId20"/>
    <p:sldId id="459" r:id="rId21"/>
    <p:sldId id="265" r:id="rId22"/>
    <p:sldId id="335" r:id="rId23"/>
    <p:sldId id="334" r:id="rId24"/>
    <p:sldId id="333" r:id="rId25"/>
    <p:sldId id="398" r:id="rId26"/>
    <p:sldId id="399" r:id="rId27"/>
    <p:sldId id="400" r:id="rId28"/>
    <p:sldId id="401" r:id="rId29"/>
    <p:sldId id="396" r:id="rId30"/>
    <p:sldId id="331" r:id="rId31"/>
    <p:sldId id="472" r:id="rId32"/>
    <p:sldId id="403" r:id="rId33"/>
    <p:sldId id="402" r:id="rId34"/>
    <p:sldId id="450" r:id="rId35"/>
    <p:sldId id="405" r:id="rId36"/>
    <p:sldId id="406" r:id="rId37"/>
    <p:sldId id="543" r:id="rId38"/>
    <p:sldId id="544" r:id="rId39"/>
    <p:sldId id="404" r:id="rId40"/>
    <p:sldId id="407" r:id="rId41"/>
    <p:sldId id="408" r:id="rId42"/>
    <p:sldId id="409" r:id="rId43"/>
    <p:sldId id="343" r:id="rId44"/>
    <p:sldId id="471" r:id="rId45"/>
    <p:sldId id="473" r:id="rId46"/>
    <p:sldId id="474" r:id="rId47"/>
    <p:sldId id="475" r:id="rId48"/>
    <p:sldId id="476" r:id="rId49"/>
    <p:sldId id="545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485" r:id="rId58"/>
    <p:sldId id="486" r:id="rId59"/>
    <p:sldId id="487" r:id="rId60"/>
    <p:sldId id="488" r:id="rId61"/>
    <p:sldId id="489" r:id="rId62"/>
    <p:sldId id="500" r:id="rId63"/>
    <p:sldId id="492" r:id="rId64"/>
    <p:sldId id="498" r:id="rId65"/>
    <p:sldId id="493" r:id="rId66"/>
    <p:sldId id="494" r:id="rId67"/>
    <p:sldId id="495" r:id="rId68"/>
    <p:sldId id="496" r:id="rId69"/>
    <p:sldId id="497" r:id="rId70"/>
    <p:sldId id="499" r:id="rId71"/>
    <p:sldId id="503" r:id="rId72"/>
    <p:sldId id="501" r:id="rId73"/>
    <p:sldId id="502" r:id="rId74"/>
    <p:sldId id="504" r:id="rId75"/>
    <p:sldId id="513" r:id="rId76"/>
    <p:sldId id="505" r:id="rId77"/>
    <p:sldId id="506" r:id="rId78"/>
    <p:sldId id="507" r:id="rId79"/>
    <p:sldId id="508" r:id="rId80"/>
    <p:sldId id="509" r:id="rId81"/>
    <p:sldId id="510" r:id="rId82"/>
    <p:sldId id="511" r:id="rId83"/>
    <p:sldId id="512" r:id="rId84"/>
    <p:sldId id="514" r:id="rId85"/>
    <p:sldId id="515" r:id="rId86"/>
    <p:sldId id="516" r:id="rId87"/>
    <p:sldId id="518" r:id="rId88"/>
    <p:sldId id="517" r:id="rId89"/>
    <p:sldId id="520" r:id="rId90"/>
    <p:sldId id="521" r:id="rId91"/>
    <p:sldId id="522" r:id="rId92"/>
    <p:sldId id="523" r:id="rId93"/>
    <p:sldId id="524" r:id="rId94"/>
    <p:sldId id="525" r:id="rId95"/>
    <p:sldId id="526" r:id="rId96"/>
    <p:sldId id="527" r:id="rId97"/>
    <p:sldId id="528" r:id="rId98"/>
    <p:sldId id="529" r:id="rId99"/>
    <p:sldId id="546" r:id="rId10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chev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800000"/>
    <a:srgbClr val="003300"/>
    <a:srgbClr val="336600"/>
    <a:srgbClr val="CCFF99"/>
    <a:srgbClr val="80008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996" autoAdjust="0"/>
    <p:restoredTop sz="97765" autoAdjust="0"/>
  </p:normalViewPr>
  <p:slideViewPr>
    <p:cSldViewPr>
      <p:cViewPr>
        <p:scale>
          <a:sx n="70" d="100"/>
          <a:sy n="70" d="100"/>
        </p:scale>
        <p:origin x="-89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FF22CAC-BD5C-4025-AB7B-5566E5387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781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491EF-1F7C-42FF-9369-F0A479F17F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891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CE84B-6B42-41CD-9FB5-0A36F64FC0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46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D651D-4DB3-4A26-8E23-D66DB14431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85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AC2C0-D921-48D1-B46A-581F893372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26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81D3B-49A7-471B-8845-6ACB69F39D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30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46B8D-9362-437B-AFC1-8B35FA66CB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26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0EDC5-5A4B-4A11-BF26-E047991F90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86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4131-82FA-48F4-98D4-CCADB3BA59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84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3FCE3-2D9E-4C41-9C5B-74C11BE8FC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189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9D57F-82C9-4473-B793-C334858C5C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24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E266B-304F-4D0D-9FE3-AFD2DE1747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9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A91551-F14D-44DD-90B4-7D3E899C2E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565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547813" y="3284538"/>
            <a:ext cx="6400800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857250">
              <a:lnSpc>
                <a:spcPct val="120000"/>
              </a:lnSpc>
              <a:spcBef>
                <a:spcPct val="30000"/>
              </a:spcBef>
              <a:buClr>
                <a:schemeClr val="folHlink"/>
              </a:buClr>
              <a:buFont typeface="Symbol" pitchFamily="18" charset="2"/>
              <a:buNone/>
            </a:pPr>
            <a:endParaRPr lang="ru-RU" sz="2400" dirty="0">
              <a:solidFill>
                <a:schemeClr val="folHlink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9272" y="1052736"/>
            <a:ext cx="8533208" cy="286232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Гонококковая инфекция: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гонококковые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негонококковые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уретриты, вульвовагиниты</a:t>
            </a:r>
          </a:p>
          <a:p>
            <a:pPr algn="ctr">
              <a:lnSpc>
                <a:spcPct val="50000"/>
              </a:lnSpc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343150" y="52038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2000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581128"/>
            <a:ext cx="8280920" cy="584775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Кафедра дерматовенерологии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ОрГМУ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Биологические свойства гонококка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784976" cy="6192688"/>
          </a:xfrm>
          <a:ln>
            <a:solidFill>
              <a:srgbClr val="800000"/>
            </a:solidFill>
          </a:ln>
        </p:spPr>
        <p:txBody>
          <a:bodyPr>
            <a:noAutofit/>
          </a:bodyPr>
          <a:lstStyle/>
          <a:p>
            <a:pPr>
              <a:lnSpc>
                <a:spcPct val="20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путём поперечного деления.</a:t>
            </a:r>
          </a:p>
          <a:p>
            <a:pPr>
              <a:lnSpc>
                <a:spcPct val="11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неблагоприятных условиях могут образовывать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-формы.</a:t>
            </a:r>
          </a:p>
          <a:p>
            <a:pPr>
              <a:lnSpc>
                <a:spcPct val="20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-формы устойчивы к антибиотикам.</a:t>
            </a:r>
          </a:p>
          <a:p>
            <a:pPr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реверсия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 в исходные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бактерии.</a:t>
            </a:r>
          </a:p>
          <a:p>
            <a:pPr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Ø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гонококки имеют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некапсулоподобные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образования, что снижает эффективность фагоцитоза.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6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0200"/>
            <a:ext cx="9036496" cy="722536"/>
          </a:xfrm>
          <a:noFill/>
          <a:ln/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eaLnBrk="1" hangingPunct="1">
              <a:defRPr/>
            </a:pPr>
            <a:r>
              <a:rPr lang="ru-RU" sz="4000" kern="1200" dirty="0" smtClean="0"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Мазок, окрашенный 1% водным раствором метиленового синего. </a:t>
            </a:r>
          </a:p>
        </p:txBody>
      </p:sp>
      <p:pic>
        <p:nvPicPr>
          <p:cNvPr id="5" name="Содержимое 3" descr="гонококк по метилиновым синь2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0" y="1796245"/>
            <a:ext cx="4464050" cy="420211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Рисунок 5" descr="гонококк по метилиновым си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2825" y="1772816"/>
            <a:ext cx="4321175" cy="416401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05" name="Line 8"/>
          <p:cNvSpPr>
            <a:spLocks noChangeShapeType="1"/>
          </p:cNvSpPr>
          <p:nvPr/>
        </p:nvSpPr>
        <p:spPr bwMode="auto">
          <a:xfrm flipV="1">
            <a:off x="7524328" y="3068960"/>
            <a:ext cx="216024" cy="432048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206" name="Line 8"/>
          <p:cNvSpPr>
            <a:spLocks noChangeShapeType="1"/>
          </p:cNvSpPr>
          <p:nvPr/>
        </p:nvSpPr>
        <p:spPr bwMode="auto">
          <a:xfrm flipH="1">
            <a:off x="5724126" y="3501009"/>
            <a:ext cx="288033" cy="36004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483768" y="3573016"/>
            <a:ext cx="216024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1691680" y="5445224"/>
            <a:ext cx="504056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07205" idx="0"/>
          </p:cNvCxnSpPr>
          <p:nvPr/>
        </p:nvCxnSpPr>
        <p:spPr>
          <a:xfrm flipV="1">
            <a:off x="7524328" y="2996952"/>
            <a:ext cx="1008112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084168" y="3356993"/>
            <a:ext cx="432049" cy="2160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347864" y="4221088"/>
            <a:ext cx="36004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000"/>
            <a:ext cx="9144000" cy="654720"/>
          </a:xfrm>
          <a:noFill/>
          <a:ln/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 eaLnBrk="1" hangingPunct="1">
              <a:defRPr/>
            </a:pPr>
            <a:r>
              <a:rPr lang="ru-RU" sz="2800" b="1" kern="1200" dirty="0" smtClean="0">
                <a:latin typeface="Times New Roman" pitchFamily="18" charset="0"/>
                <a:cs typeface="Times New Roman" pitchFamily="18" charset="0"/>
              </a:rPr>
              <a:t>Мазок, окрашенный по методу </a:t>
            </a:r>
            <a:r>
              <a:rPr lang="ru-RU" sz="2800" b="1" kern="1200" dirty="0" err="1" smtClean="0">
                <a:latin typeface="Times New Roman" pitchFamily="18" charset="0"/>
                <a:cs typeface="Times New Roman" pitchFamily="18" charset="0"/>
              </a:rPr>
              <a:t>Грама</a:t>
            </a:r>
            <a:r>
              <a:rPr lang="ru-RU" sz="2800" b="1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Содержимое 4" descr="гонококк по граму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693816"/>
            <a:ext cx="4392613" cy="391182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9252" name="Line 6"/>
          <p:cNvSpPr>
            <a:spLocks noChangeShapeType="1"/>
          </p:cNvSpPr>
          <p:nvPr/>
        </p:nvSpPr>
        <p:spPr bwMode="auto">
          <a:xfrm flipV="1">
            <a:off x="6072188" y="3500438"/>
            <a:ext cx="504825" cy="14287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253" name="Line 7"/>
          <p:cNvSpPr>
            <a:spLocks noChangeShapeType="1"/>
          </p:cNvSpPr>
          <p:nvPr/>
        </p:nvSpPr>
        <p:spPr bwMode="auto">
          <a:xfrm flipV="1">
            <a:off x="1835696" y="5013176"/>
            <a:ext cx="0" cy="3600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" name="Содержимое 5" descr="гонококк по граму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6462" y="1714500"/>
            <a:ext cx="4427537" cy="394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9255" name="Line 6"/>
          <p:cNvSpPr>
            <a:spLocks noChangeShapeType="1"/>
          </p:cNvSpPr>
          <p:nvPr/>
        </p:nvSpPr>
        <p:spPr bwMode="auto">
          <a:xfrm flipV="1">
            <a:off x="2428875" y="2924943"/>
            <a:ext cx="414933" cy="3611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9256" name="Line 8"/>
          <p:cNvSpPr>
            <a:spLocks noChangeShapeType="1"/>
          </p:cNvSpPr>
          <p:nvPr/>
        </p:nvSpPr>
        <p:spPr bwMode="auto">
          <a:xfrm>
            <a:off x="5940152" y="3212975"/>
            <a:ext cx="504057" cy="720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4" name="Picture 4" descr="Копия IMG_3069"/>
          <p:cNvPicPr>
            <a:picLocks noChangeAspect="1" noChangeArrowheads="1"/>
          </p:cNvPicPr>
          <p:nvPr/>
        </p:nvPicPr>
        <p:blipFill>
          <a:blip r:embed="rId2" cstate="print"/>
          <a:srcRect l="13671" t="2279" r="12824" b="3151"/>
          <a:stretch>
            <a:fillRect/>
          </a:stretch>
        </p:blipFill>
        <p:spPr bwMode="auto">
          <a:xfrm>
            <a:off x="1475656" y="188640"/>
            <a:ext cx="6192688" cy="5976664"/>
          </a:xfrm>
          <a:prstGeom prst="rect">
            <a:avLst/>
          </a:prstGeom>
          <a:noFill/>
        </p:spPr>
      </p:pic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323850" y="6237313"/>
            <a:ext cx="8351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Чистая культура гонококка (среда 199)</a:t>
            </a:r>
          </a:p>
        </p:txBody>
      </p:sp>
    </p:spTree>
    <p:extLst>
      <p:ext uri="{BB962C8B-B14F-4D97-AF65-F5344CB8AC3E}">
        <p14:creationId xmlns:p14="http://schemas.microsoft.com/office/powerpoint/2010/main" xmlns="" val="30316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Строение гонококка при электронной микроскопии</a:t>
            </a:r>
          </a:p>
        </p:txBody>
      </p:sp>
      <p:pic>
        <p:nvPicPr>
          <p:cNvPr id="140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</a:blip>
          <a:srcRect b="24125"/>
          <a:stretch>
            <a:fillRect/>
          </a:stretch>
        </p:blipFill>
        <p:spPr>
          <a:xfrm>
            <a:off x="395536" y="908720"/>
            <a:ext cx="5472113" cy="3528045"/>
          </a:xfrm>
          <a:noFill/>
          <a:ln/>
        </p:spPr>
      </p:pic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3" cstate="print">
            <a:lum bright="-12000" contrast="36000"/>
          </a:blip>
          <a:srcRect l="15795" t="10427" r="31674" b="34829"/>
          <a:stretch>
            <a:fillRect/>
          </a:stretch>
        </p:blipFill>
        <p:spPr bwMode="auto">
          <a:xfrm>
            <a:off x="6033843" y="3429000"/>
            <a:ext cx="311015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503" y="4509120"/>
            <a:ext cx="59263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Электронограмма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ультратонких срезов гонококка: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- видна наружная мембрана клеточной стенки и бинарное деление гонококка;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 - отделяемое уретры больного: гонококки на эпителиальной клетке (препараты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Г.А.Дмитриева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3842" y="6165304"/>
            <a:ext cx="311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N.gonorrhoeae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Виды пили.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1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18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ути передачи гонококковой инфекции</a:t>
            </a:r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548680"/>
            <a:ext cx="8784976" cy="6120680"/>
          </a:xfrm>
          <a:ln>
            <a:solidFill>
              <a:srgbClr val="660033"/>
            </a:solidFill>
          </a:ln>
        </p:spPr>
        <p:txBody>
          <a:bodyPr>
            <a:normAutofit/>
          </a:bodyPr>
          <a:lstStyle/>
          <a:p>
            <a:pPr marL="533400" indent="-533400">
              <a:buFontTx/>
              <a:buAutoNum type="arabicPeriod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оловой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генитальных,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орогенитальных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аногенитальных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контактах с больным). </a:t>
            </a:r>
          </a:p>
          <a:p>
            <a:pPr marL="533400" indent="-533400">
              <a:buFontTx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buFontTx/>
              <a:buAutoNum type="arabicPeriod"/>
            </a:pP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неполовой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девочек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(посредством инфицированных губок, пелёнок, горшков, рук, загрязнённых выделениями больного).</a:t>
            </a:r>
          </a:p>
          <a:p>
            <a:pPr marL="533400" indent="-533400">
              <a:buFontTx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buFontTx/>
              <a:buAutoNum type="arabicPeriod"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прохождении новорождённого через родовые пути больной матери).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Иммунитет при гонорее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08720"/>
            <a:ext cx="8784976" cy="5832648"/>
          </a:xfrm>
          <a:ln>
            <a:solidFill>
              <a:srgbClr val="660033"/>
            </a:solidFill>
          </a:ln>
        </p:spPr>
        <p:txBody>
          <a:bodyPr/>
          <a:lstStyle/>
          <a:p>
            <a:pPr algn="ctr">
              <a:buFont typeface="Wingdings" pitchFamily="2" charset="2"/>
              <a:buChar char="ü"/>
            </a:pPr>
            <a:endParaRPr lang="ru-RU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Напряжённый иммунитет после перенесения гонореи не формируется.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организме больного гонококки могут размножаться в фагоцитах.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  <a:ln>
            <a:solidFill>
              <a:srgbClr val="800000"/>
            </a:solidFill>
          </a:ln>
        </p:spPr>
        <p:txBody>
          <a:bodyPr/>
          <a:lstStyle/>
          <a:p>
            <a:pPr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среднем, весь процесс от момента попадания гонококка на слизистую оболочку до возникновения воспалительной реакции в подслизистом слое занимает 3-4 дня (инкубационный период).</a:t>
            </a:r>
          </a:p>
          <a:p>
            <a:pPr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Сроки инкубационного периода могут сильно варьировать: от 2 дней до 1 месяца.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4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ндоцитобиоз 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idx="1"/>
          </p:nvPr>
        </p:nvSpPr>
        <p:spPr>
          <a:xfrm flipH="1" flipV="1">
            <a:off x="9144000" y="7307263"/>
            <a:ext cx="107950" cy="825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r>
              <a:rPr lang="ru-RU" sz="800" smtClean="0"/>
              <a:t> </a:t>
            </a:r>
          </a:p>
        </p:txBody>
      </p:sp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196975"/>
            <a:ext cx="5046663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92696"/>
            <a:ext cx="6048672" cy="563231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algn="ctr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эпидемиология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этиология</a:t>
            </a:r>
          </a:p>
          <a:p>
            <a:pPr algn="ctr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патогенез</a:t>
            </a:r>
          </a:p>
          <a:p>
            <a:pPr algn="ctr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клиника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диагностика</a:t>
            </a:r>
          </a:p>
          <a:p>
            <a:pPr algn="ctr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лечение </a:t>
            </a:r>
          </a:p>
          <a:p>
            <a:pPr algn="ctr"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профилактика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Принципиальная схема становления внутриклеточного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паразитированния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N.gonorrhoeae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внутрикл паразитир гонокок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0978" y="1268760"/>
            <a:ext cx="6122044" cy="4857403"/>
          </a:xfrm>
        </p:spPr>
      </p:pic>
      <p:sp>
        <p:nvSpPr>
          <p:cNvPr id="6" name="TextBox 5"/>
          <p:cNvSpPr txBox="1"/>
          <p:nvPr/>
        </p:nvSpPr>
        <p:spPr>
          <a:xfrm flipH="1">
            <a:off x="9143997" y="9517943"/>
            <a:ext cx="45719" cy="9510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dirty="0" smtClean="0"/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5085184"/>
            <a:ext cx="5292080" cy="14711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1- Поглощение </a:t>
            </a:r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N.gonorrhoeae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нейтрофильным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фагоцитом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2- Формирование первичной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фагосомы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её слияние с лизосомой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3- Взаимодействие с бактерицидными факторами лизосомы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4- Разрушение </a:t>
            </a:r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N.gonorrhoeae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её выброс во внешнюю среду</a:t>
            </a:r>
          </a:p>
          <a:p>
            <a:pPr>
              <a:lnSpc>
                <a:spcPct val="7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незавершённый фагоцитоз, ведущий к внутриклеточному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паразитированю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N.gonorrhoeae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01138" cy="368300"/>
          </a:xfrm>
        </p:spPr>
        <p:txBody>
          <a:bodyPr wrap="square" lIns="0" tIns="0" rIns="0" bIns="0" anchor="t">
            <a:spAutoFit/>
          </a:bodyPr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Классификация гонококковой инфекции МКБ Х</a:t>
            </a:r>
          </a:p>
        </p:txBody>
      </p:sp>
      <p:graphicFrame>
        <p:nvGraphicFramePr>
          <p:cNvPr id="8230" name="Group 3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867884840"/>
              </p:ext>
            </p:extLst>
          </p:nvPr>
        </p:nvGraphicFramePr>
        <p:xfrm>
          <a:off x="539553" y="692696"/>
          <a:ext cx="8401248" cy="5934970"/>
        </p:xfrm>
        <a:graphic>
          <a:graphicData uri="http://schemas.openxmlformats.org/drawingml/2006/table">
            <a:tbl>
              <a:tblPr/>
              <a:tblGrid>
                <a:gridCol w="1224046"/>
                <a:gridCol w="7177202"/>
              </a:tblGrid>
              <a:tr h="284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МКБ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78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А54.0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Гонококковая инфекция нижних отделов мочеполового тракта без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абсцедирования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парауретральных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придаточных желёз (включает: уретрит, цистит,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вульвовагинит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цервицит)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78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А54.1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Гонококковая инфекция нижних отделов мочеполового тракта с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абсцедированием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парауретральных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придаточных желёз (включает: гонококковый абсцесс больших вестибулярных желёз)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78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А54.2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Гонококковый пельвиоперитонит и другая гонококковая инфекция мочеполовых органов (включает: эпидидимит, орхит, простатит, воспалительные заболевания органов малого таза у женщин)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А54.3 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Гонококковая инфекция глаз (включает: конъюнктивит, иридоциклит, гонококковая офтальмия новорождённых)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А54.4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Гонококковая инфекция костно-мышечной системы (включает: артрит, бурсит, остеомиелит,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синовит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теносиновит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А54.5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Гонококковый фарингит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8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А54.6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Гонококковая инфекция аноректальной области (включает проктит)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78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А54.8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гонококковые инфекции (включает: абсцесс мозга, эндокардит, менингит, миокардит, перикардит, перитонит, пневмония, сепсис, поражение кожи</a:t>
                      </a:r>
                    </a:p>
                  </a:txBody>
                  <a:tcPr marT="47730" marB="47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8227" name="Slide Number Placeholder 2"/>
          <p:cNvSpPr txBox="1">
            <a:spLocks noGrp="1"/>
          </p:cNvSpPr>
          <p:nvPr/>
        </p:nvSpPr>
        <p:spPr bwMode="auto">
          <a:xfrm>
            <a:off x="8780463" y="0"/>
            <a:ext cx="32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2" rIns="91425" bIns="45712" anchor="ctr" anchorCtr="1"/>
          <a:lstStyle/>
          <a:p>
            <a:pPr algn="ctr"/>
            <a:fld id="{5F696002-A47C-413F-B093-B3FCE138226F}" type="slidenum">
              <a:rPr lang="en-US" sz="800"/>
              <a:pPr algn="ctr"/>
              <a:t>21</a:t>
            </a:fld>
            <a:endParaRPr lang="en-US" sz="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0378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Основные жалобы при гонококковой инфекции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620688"/>
            <a:ext cx="8784976" cy="6120680"/>
          </a:xfrm>
          <a:ln>
            <a:solidFill>
              <a:srgbClr val="660033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вагинальные и/или цервикальные слизисто-гнойные выделения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дизурия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боли внизу живота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диспареуния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боли и выделения из прямой кишки </a:t>
            </a:r>
            <a:endParaRPr 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гнойные выделения из уретры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дизурия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боли в уретре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боли в промежности с иррадиацией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прямую кишку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боли и выделения из прямой кишки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нные</a:t>
            </a:r>
            <a:r>
              <a:rPr 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ринит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вульвовагинит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564904"/>
            <a:ext cx="2520280" cy="22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54868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Основные клинические  проявления  гонококковой инфекции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548680"/>
            <a:ext cx="8928992" cy="6309320"/>
          </a:xfrm>
          <a:ln>
            <a:solidFill>
              <a:srgbClr val="660033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solidFill>
                  <a:srgbClr val="800080"/>
                </a:solidFill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Женщины:     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цервицит                  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уретрит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уретрит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уретрит                          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баланопостит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вагинит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бартолинит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конъюнктивит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фарингит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проктит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фарингит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конъюнктивит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проктит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нные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младенцы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офтальмия новорождённых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вульвовагинит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687386" cy="3417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28877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Основные  осложнения гонококковой инфекции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476672"/>
            <a:ext cx="8856984" cy="6264696"/>
          </a:xfrm>
          <a:ln>
            <a:solidFill>
              <a:srgbClr val="660033"/>
            </a:solidFill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Женщины: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абсцесс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бартолиниевых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желёз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ВЗОМТ: эндометрит, сальпингит,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тубоовариальный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абсцесс, перигепатит, пельвиоперитонит, эктопическая беременность, бесплодие.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орхоэпидидимит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простатит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фимоз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парафимоз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стриктура уретры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лимфаденит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бесплодие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 и женщины (системные осложнения):</a:t>
            </a:r>
          </a:p>
          <a:p>
            <a:pPr>
              <a:buFontTx/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диссеминированная гонококковая инфекция: артрит, поражение кожи,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теносиновиит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эндокардит, миокардит, перикардит, менингит.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6632"/>
            <a:ext cx="8964612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Гонококковая инфекция девочек</a:t>
            </a:r>
            <a:b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476672"/>
            <a:ext cx="8928992" cy="6264696"/>
          </a:xfrm>
          <a:ln>
            <a:solidFill>
              <a:srgbClr val="660033"/>
            </a:solidFill>
          </a:ln>
        </p:spPr>
        <p:txBody>
          <a:bodyPr>
            <a:noAutofit/>
          </a:bodyPr>
          <a:lstStyle/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гонококковой инфекцией болеют девочки от трёх до девяти лет.</a:t>
            </a:r>
          </a:p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Новорождённые и дети до двухлетнего возраста болеют реже.   </a:t>
            </a:r>
          </a:p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Заражение  девочек   10—13   лет  наступает  в единичных случаях. </a:t>
            </a:r>
          </a:p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13 лет процент полового заражения девочек с возрастом увеличивается.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"/>
            <a:ext cx="8785225" cy="5486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Клиника гонококковой инфекции девочек 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476672"/>
            <a:ext cx="8928992" cy="6264696"/>
          </a:xfrm>
          <a:ln>
            <a:solidFill>
              <a:srgbClr val="660033"/>
            </a:solidFill>
          </a:ln>
        </p:spPr>
        <p:txBody>
          <a:bodyPr>
            <a:no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Чаще всего у девочек поражаются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вагина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вульва. 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признаки – отёк и гиперемия тканей.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половой щели вытекают слизисто-гнойные выделения. 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надавливании на промежность или на нижнюю часть живота выделения увеличиваются.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Кожа наружных половых органов и внутренней поверхности бёдер, паховых складок и промежности покрывается гнойными корочками.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 уретрите – серозно-гнойные  выделения, частые позывы к мочеиспусканию,  при мочеиспускании - резь и болезненность.</a:t>
            </a: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девочек при гонорее часто поражается прямая кишка:  дефекация болезненная, тенезмы, в кале гной и кровь</a:t>
            </a:r>
          </a:p>
          <a:p>
            <a:pPr>
              <a:buClr>
                <a:srgbClr val="800000"/>
              </a:buCl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(такая картина может симулировать дизентерию).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1"/>
            <a:ext cx="8420100" cy="4766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подострой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гонококковой инфекции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620688"/>
            <a:ext cx="8640959" cy="6048672"/>
          </a:xfrm>
          <a:ln>
            <a:solidFill>
              <a:srgbClr val="660033"/>
            </a:solidFill>
          </a:ln>
        </p:spPr>
        <p:txBody>
          <a:bodyPr>
            <a:normAutofit/>
          </a:bodyPr>
          <a:lstStyle/>
          <a:p>
            <a:pPr marL="609600" indent="-609600" algn="l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воспаление менее выражено;</a:t>
            </a:r>
          </a:p>
          <a:p>
            <a:pPr marL="609600" indent="-609600" algn="l">
              <a:lnSpc>
                <a:spcPct val="80000"/>
              </a:lnSpc>
              <a:buClr>
                <a:srgbClr val="800000"/>
              </a:buClr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l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количество свободных гнойных выделений из влагалища незначительно; </a:t>
            </a:r>
          </a:p>
          <a:p>
            <a:pPr marL="609600" indent="-609600" algn="l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ü"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отёчность тканей выражена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нерезко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09600" indent="-609600" algn="l">
              <a:lnSpc>
                <a:spcPct val="80000"/>
              </a:lnSpc>
              <a:buClr>
                <a:srgbClr val="800000"/>
              </a:buClr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l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гиперемия слизистой оболочки влагалища     очаговая;</a:t>
            </a:r>
          </a:p>
          <a:p>
            <a:pPr marL="609600" indent="-609600" algn="l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ü"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l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явлений дерматита кожи наружных половых органов, как правило, нет;</a:t>
            </a:r>
          </a:p>
          <a:p>
            <a:pPr marL="609600" indent="-609600" algn="l">
              <a:lnSpc>
                <a:spcPct val="80000"/>
              </a:lnSpc>
              <a:buClr>
                <a:srgbClr val="800000"/>
              </a:buClr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l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симптомы уретрита отсутствуют.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88640"/>
            <a:ext cx="8928992" cy="6624736"/>
          </a:xfrm>
          <a:ln>
            <a:solidFill>
              <a:srgbClr val="660033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Гонорейный фарингит и тонзиллит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зачастую протекают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асимптомно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обнаруживаются при бактериологическом исследовании.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Изредка пациентов беспокоит сухость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"першение"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ротоглотке,  боль, усиливающаяся при глотании 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осмотре возможно обнаружение гиперемии и отёчности слизистой оболочки ротоглотки, налёты жёлто-серого цвета, фолликулы в виде ярко-красных зёрен. Возможно увеличение регионарных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лимфоузлов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субфебрильная температура.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Иногда отмечается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осиплость голоса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Гонорейный конъюнктивит.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Покраснение конъюнктивы;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покраснение и отёчность век;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обильное гнойное отделяемое, засыхающее в виде корки жёлто-зелёного цвета;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язвенный кератит.</a:t>
            </a:r>
          </a:p>
          <a:p>
            <a:pPr>
              <a:lnSpc>
                <a:spcPct val="8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Диссеминированная гонорейная инфекция.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Гематогенная диссеминация гонококков и попадание их в различные органы 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ткани: артрит, эндокардит, менингит, гепатит, поражение кожи, перитонит, сепсис.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8785225" cy="4046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Диагностика гонококковой инфекции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404664"/>
            <a:ext cx="8928992" cy="6264696"/>
          </a:xfrm>
          <a:ln>
            <a:solidFill>
              <a:srgbClr val="660033"/>
            </a:solidFill>
          </a:ln>
        </p:spPr>
        <p:txBody>
          <a:bodyPr/>
          <a:lstStyle/>
          <a:p>
            <a:pPr marL="457200" indent="-457200" algn="ctr">
              <a:lnSpc>
                <a:spcPct val="80000"/>
              </a:lnSpc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Учитываются: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Жалобы.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Анамнез.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Клиническая картина.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Диагноз основывается на выявлении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N.gonorrhoeae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ctr">
              <a:lnSpc>
                <a:spcPct val="80000"/>
              </a:lnSpc>
              <a:buFontTx/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данные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бактериоскопического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исследования.</a:t>
            </a:r>
          </a:p>
          <a:p>
            <a:pPr marL="457200" indent="-457200">
              <a:buFontTx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культурального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(посев материала на искусственные питательные среды).</a:t>
            </a:r>
          </a:p>
          <a:p>
            <a:pPr marL="457200" indent="-457200" eaLnBrk="1" hangingPunct="1"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Клиническая картина без этиологического диагноза – </a:t>
            </a:r>
          </a:p>
          <a:p>
            <a:pPr marL="457200" indent="-457200" algn="ctr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подтверждает наличие гонореи!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31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 !!!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784976" cy="5472608"/>
          </a:xfrm>
          <a:ln>
            <a:solidFill>
              <a:srgbClr val="660033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sz="4400" b="1" dirty="0" smtClean="0"/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  девочек  до  наступления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менархе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и  женщин  в менопаузе  диагноз  гонореи устанавливается 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только  на  основании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культурального  исследования.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Молекулярно-биологические методы 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16624"/>
          </a:xfrm>
          <a:ln>
            <a:solidFill>
              <a:srgbClr val="800000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обнаружение специфических фрагментов ДНК и/или РНК гонококка, с использованием тест-систем, разрешённых к медицинскому применению в Российской Федерации.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рекомендации 2015 г.</a:t>
            </a:r>
            <a:endParaRPr lang="ru-RU" sz="24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4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Схема лабораторной диагностики гонококковой инфекции</a:t>
            </a:r>
          </a:p>
        </p:txBody>
      </p:sp>
      <p:sp>
        <p:nvSpPr>
          <p:cNvPr id="236547" name="Oval 3"/>
          <p:cNvSpPr>
            <a:spLocks noChangeArrowheads="1"/>
          </p:cNvSpPr>
          <p:nvPr/>
        </p:nvSpPr>
        <p:spPr bwMode="auto">
          <a:xfrm>
            <a:off x="609600" y="1196752"/>
            <a:ext cx="2438400" cy="136815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500" b="1" dirty="0"/>
          </a:p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Отделяемое из </a:t>
            </a:r>
          </a:p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уретры, шейки матки,</a:t>
            </a:r>
          </a:p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прямой кишки, глаз;</a:t>
            </a:r>
          </a:p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кровь и др.</a:t>
            </a:r>
          </a:p>
          <a:p>
            <a:pPr algn="ctr"/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505200" y="764704"/>
            <a:ext cx="25069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Экспресс-метод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3059832" y="2348880"/>
            <a:ext cx="3816424" cy="54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Бактериологический  метод</a:t>
            </a:r>
          </a:p>
        </p:txBody>
      </p:sp>
      <p:sp>
        <p:nvSpPr>
          <p:cNvPr id="236551" name="Oval 7"/>
          <p:cNvSpPr>
            <a:spLocks noChangeArrowheads="1"/>
          </p:cNvSpPr>
          <p:nvPr/>
        </p:nvSpPr>
        <p:spPr bwMode="auto">
          <a:xfrm>
            <a:off x="6934200" y="2667000"/>
            <a:ext cx="1676400" cy="1066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6552" name="Oval 8"/>
          <p:cNvSpPr>
            <a:spLocks noChangeArrowheads="1"/>
          </p:cNvSpPr>
          <p:nvPr/>
        </p:nvSpPr>
        <p:spPr bwMode="auto">
          <a:xfrm>
            <a:off x="6948264" y="2564904"/>
            <a:ext cx="1872208" cy="115212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Цитохромок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сидазный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тест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(на каталазу)</a:t>
            </a: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827584" y="2924944"/>
            <a:ext cx="5638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Синтетические плотные среды,</a:t>
            </a:r>
          </a:p>
          <a:p>
            <a:pPr algn="ctr">
              <a:lnSpc>
                <a:spcPct val="90000"/>
              </a:lnSpc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10-20 %   сывороточные среды и др.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554" name="AutoShape 10"/>
          <p:cNvSpPr>
            <a:spLocks noChangeArrowheads="1"/>
          </p:cNvSpPr>
          <p:nvPr/>
        </p:nvSpPr>
        <p:spPr bwMode="auto">
          <a:xfrm>
            <a:off x="2514600" y="3717032"/>
            <a:ext cx="2417440" cy="432048"/>
          </a:xfrm>
          <a:prstGeom prst="roundRect">
            <a:avLst>
              <a:gd name="adj" fmla="val 34167"/>
            </a:avLst>
          </a:prstGeom>
          <a:solidFill>
            <a:schemeClr val="bg1"/>
          </a:solidFill>
          <a:ln w="28575">
            <a:solidFill>
              <a:srgbClr val="6600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Чистая   культура</a:t>
            </a:r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2843808" y="4365104"/>
            <a:ext cx="2304256" cy="6480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556" name="AutoShape 12"/>
          <p:cNvSpPr>
            <a:spLocks noChangeArrowheads="1"/>
          </p:cNvSpPr>
          <p:nvPr/>
        </p:nvSpPr>
        <p:spPr bwMode="auto">
          <a:xfrm>
            <a:off x="467544" y="3810000"/>
            <a:ext cx="2428056" cy="1419200"/>
          </a:xfrm>
          <a:prstGeom prst="triangle">
            <a:avLst>
              <a:gd name="adj" fmla="val 49264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Окраска</a:t>
            </a:r>
          </a:p>
          <a:p>
            <a:pPr algn="ctr">
              <a:lnSpc>
                <a:spcPct val="85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Граму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lnSpc>
                <a:spcPct val="85000"/>
              </a:lnSpc>
            </a:pPr>
            <a:endParaRPr lang="ru-RU" sz="2000" b="1" dirty="0"/>
          </a:p>
        </p:txBody>
      </p:sp>
      <p:sp>
        <p:nvSpPr>
          <p:cNvPr id="236557" name="Rectangle 13"/>
          <p:cNvSpPr>
            <a:spLocks noChangeArrowheads="1"/>
          </p:cNvSpPr>
          <p:nvPr/>
        </p:nvSpPr>
        <p:spPr bwMode="auto">
          <a:xfrm>
            <a:off x="3048000" y="4509120"/>
            <a:ext cx="1828800" cy="29148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Ферментативные 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свойства</a:t>
            </a:r>
          </a:p>
        </p:txBody>
      </p:sp>
      <p:sp>
        <p:nvSpPr>
          <p:cNvPr id="236558" name="Oval 14"/>
          <p:cNvSpPr>
            <a:spLocks noChangeArrowheads="1"/>
          </p:cNvSpPr>
          <p:nvPr/>
        </p:nvSpPr>
        <p:spPr bwMode="auto">
          <a:xfrm>
            <a:off x="5791200" y="3581400"/>
            <a:ext cx="1589112" cy="838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Антибио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тикограмма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568" name="Freeform 24"/>
          <p:cNvSpPr>
            <a:spLocks/>
          </p:cNvSpPr>
          <p:nvPr/>
        </p:nvSpPr>
        <p:spPr bwMode="auto">
          <a:xfrm>
            <a:off x="3019425" y="1868488"/>
            <a:ext cx="1095375" cy="236537"/>
          </a:xfrm>
          <a:custGeom>
            <a:avLst/>
            <a:gdLst/>
            <a:ahLst/>
            <a:cxnLst>
              <a:cxn ang="0">
                <a:pos x="0" y="149"/>
              </a:cxn>
              <a:cxn ang="0">
                <a:pos x="690" y="0"/>
              </a:cxn>
            </a:cxnLst>
            <a:rect l="0" t="0" r="r" b="b"/>
            <a:pathLst>
              <a:path w="690" h="149">
                <a:moveTo>
                  <a:pt x="0" y="149"/>
                </a:moveTo>
                <a:lnTo>
                  <a:pt x="69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569" name="Freeform 25"/>
          <p:cNvSpPr>
            <a:spLocks/>
          </p:cNvSpPr>
          <p:nvPr/>
        </p:nvSpPr>
        <p:spPr bwMode="auto">
          <a:xfrm rot="21420413">
            <a:off x="1981210" y="2561781"/>
            <a:ext cx="592513" cy="33477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4" y="228"/>
              </a:cxn>
            </a:cxnLst>
            <a:rect l="0" t="0" r="r" b="b"/>
            <a:pathLst>
              <a:path w="414" h="228">
                <a:moveTo>
                  <a:pt x="0" y="0"/>
                </a:moveTo>
                <a:lnTo>
                  <a:pt x="414" y="22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570" name="Freeform 26"/>
          <p:cNvSpPr>
            <a:spLocks/>
          </p:cNvSpPr>
          <p:nvPr/>
        </p:nvSpPr>
        <p:spPr bwMode="auto">
          <a:xfrm>
            <a:off x="6477000" y="3267075"/>
            <a:ext cx="419100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64" y="0"/>
              </a:cxn>
            </a:cxnLst>
            <a:rect l="0" t="0" r="r" b="b"/>
            <a:pathLst>
              <a:path w="264" h="6">
                <a:moveTo>
                  <a:pt x="0" y="6"/>
                </a:moveTo>
                <a:lnTo>
                  <a:pt x="264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571" name="Line 27"/>
          <p:cNvSpPr>
            <a:spLocks noChangeShapeType="1"/>
          </p:cNvSpPr>
          <p:nvPr/>
        </p:nvSpPr>
        <p:spPr bwMode="auto">
          <a:xfrm>
            <a:off x="3733800" y="3505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572" name="Freeform 28"/>
          <p:cNvSpPr>
            <a:spLocks/>
          </p:cNvSpPr>
          <p:nvPr/>
        </p:nvSpPr>
        <p:spPr bwMode="auto">
          <a:xfrm rot="20880420">
            <a:off x="2123534" y="4122476"/>
            <a:ext cx="455900" cy="179818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90"/>
              </a:cxn>
            </a:cxnLst>
            <a:rect l="0" t="0" r="r" b="b"/>
            <a:pathLst>
              <a:path w="288" h="90">
                <a:moveTo>
                  <a:pt x="288" y="0"/>
                </a:moveTo>
                <a:lnTo>
                  <a:pt x="0" y="9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573" name="Freeform 29"/>
          <p:cNvSpPr>
            <a:spLocks/>
          </p:cNvSpPr>
          <p:nvPr/>
        </p:nvSpPr>
        <p:spPr bwMode="auto">
          <a:xfrm>
            <a:off x="4953000" y="3886200"/>
            <a:ext cx="809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0" y="0"/>
              </a:cxn>
            </a:cxnLst>
            <a:rect l="0" t="0" r="r" b="b"/>
            <a:pathLst>
              <a:path w="510" h="1">
                <a:moveTo>
                  <a:pt x="0" y="0"/>
                </a:moveTo>
                <a:lnTo>
                  <a:pt x="51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575" name="Line 31"/>
          <p:cNvSpPr>
            <a:spLocks noChangeShapeType="1"/>
          </p:cNvSpPr>
          <p:nvPr/>
        </p:nvSpPr>
        <p:spPr bwMode="auto">
          <a:xfrm>
            <a:off x="3707904" y="414908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36577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09120"/>
            <a:ext cx="212035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Прямоугольник 25"/>
          <p:cNvSpPr/>
          <p:nvPr/>
        </p:nvSpPr>
        <p:spPr>
          <a:xfrm>
            <a:off x="4139952" y="1340768"/>
            <a:ext cx="288032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5000"/>
              </a:lnSpc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5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Окраска</a:t>
            </a:r>
          </a:p>
          <a:p>
            <a:pPr algn="ctr">
              <a:lnSpc>
                <a:spcPct val="85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pPr algn="ctr">
              <a:lnSpc>
                <a:spcPct val="85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метиленовым синим а</a:t>
            </a:r>
          </a:p>
          <a:p>
            <a:pPr algn="ctr">
              <a:lnSpc>
                <a:spcPct val="85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5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9952" y="1412777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Окраска по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Граму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метилиновым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синим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"/>
            <a:ext cx="8928991" cy="14127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На кафедре дерматовенерологии </a:t>
            </a:r>
            <a:b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ОрГМУ</a:t>
            </a:r>
            <a:r>
              <a:rPr lang="ru-RU" sz="24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были разработаны новые методические подходы к диагностике стёртых форм хронической гонореи на основе знания нового биологического признака гонококков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556792"/>
            <a:ext cx="8928992" cy="5184576"/>
          </a:xfrm>
          <a:ln>
            <a:solidFill>
              <a:srgbClr val="660033"/>
            </a:solidFill>
          </a:ln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Эти методы включают: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«Способ выделения чистой культуры гонококка»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(а. с. СССР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№ 822547), основанный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подращивании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возбудителя в исследуемом материале в условиях его культивирования на среде 199; 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«Питательную среду для выделения патогенных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нейссерий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(а. с. СССР № 1178101) с добавлением лизоцима для селективного роста гонококков;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«Способ бактериологической диагностики гонореи»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(а. с. СССР      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914622) — дифференциация гонококка от сопутствующей микрофлоры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антилизоцимному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признаку.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Разработанные способы являются интегральными этапами лабораторной диагностики торпидных и субъективно-асимптомных форм мочеполовой и экстрагенитальной гонореи.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188640"/>
            <a:ext cx="5329238" cy="727075"/>
          </a:xfrm>
          <a:noFill/>
          <a:ln>
            <a:solidFill>
              <a:srgbClr val="660033"/>
            </a:solidFill>
          </a:ln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3975" indent="-53975">
              <a:defRPr/>
            </a:pPr>
            <a:r>
              <a:rPr lang="ru-RU" sz="3600" b="1" kern="1200" dirty="0" smtClean="0">
                <a:latin typeface="Times New Roman" pitchFamily="18" charset="0"/>
                <a:cs typeface="Times New Roman" pitchFamily="18" charset="0"/>
              </a:rPr>
              <a:t>Питательные среды </a:t>
            </a:r>
            <a:endParaRPr lang="ru-RU" sz="36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75" name="Содержимое 2"/>
          <p:cNvSpPr>
            <a:spLocks noGrp="1"/>
          </p:cNvSpPr>
          <p:nvPr>
            <p:ph sz="half" idx="4294967295"/>
          </p:nvPr>
        </p:nvSpPr>
        <p:spPr>
          <a:xfrm>
            <a:off x="683568" y="1628800"/>
            <a:ext cx="3384550" cy="4537075"/>
          </a:xfrm>
          <a:ln w="38100">
            <a:solidFill>
              <a:srgbClr val="660033"/>
            </a:solidFill>
          </a:ln>
        </p:spPr>
        <p:txBody>
          <a:bodyPr/>
          <a:lstStyle/>
          <a:p>
            <a:pPr marL="292100" indent="-292100" algn="ctr"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Неселективные</a:t>
            </a:r>
          </a:p>
          <a:p>
            <a:pPr marL="292100" indent="-292100" algn="ctr" eaLnBrk="1" hangingPunct="1"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92100" indent="-292100" algn="ctr"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включают питательные вещества, необходимые для роста гонококка. </a:t>
            </a:r>
          </a:p>
          <a:p>
            <a:pPr marL="292100" indent="-2921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276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60032" y="1628800"/>
            <a:ext cx="3887787" cy="4537075"/>
          </a:xfrm>
          <a:ln w="38100">
            <a:solidFill>
              <a:srgbClr val="660033"/>
            </a:solidFill>
          </a:ln>
        </p:spPr>
        <p:txBody>
          <a:bodyPr>
            <a:normAutofit/>
          </a:bodyPr>
          <a:lstStyle/>
          <a:p>
            <a:pPr marL="292100" indent="-292100" algn="ctr"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Селективные</a:t>
            </a:r>
          </a:p>
          <a:p>
            <a:pPr marL="292100" indent="-292100" algn="ctr"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включают питательные вещества, необходимые для роста гонококка и антибиотики, которые необходимы для подавления роста сопутствующей микрофлоры.</a:t>
            </a:r>
          </a:p>
        </p:txBody>
      </p:sp>
      <p:sp>
        <p:nvSpPr>
          <p:cNvPr id="310277" name="Line 6"/>
          <p:cNvSpPr>
            <a:spLocks noChangeShapeType="1"/>
          </p:cNvSpPr>
          <p:nvPr/>
        </p:nvSpPr>
        <p:spPr bwMode="auto">
          <a:xfrm flipH="1" flipV="1">
            <a:off x="2987824" y="1052736"/>
            <a:ext cx="0" cy="504056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78" name="Line 6"/>
          <p:cNvSpPr>
            <a:spLocks noChangeShapeType="1"/>
          </p:cNvSpPr>
          <p:nvPr/>
        </p:nvSpPr>
        <p:spPr bwMode="auto">
          <a:xfrm flipV="1">
            <a:off x="2267744" y="2060573"/>
            <a:ext cx="794" cy="72035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79" name="Line 6"/>
          <p:cNvSpPr>
            <a:spLocks noChangeShapeType="1"/>
          </p:cNvSpPr>
          <p:nvPr/>
        </p:nvSpPr>
        <p:spPr bwMode="auto">
          <a:xfrm flipV="1">
            <a:off x="6660232" y="1052736"/>
            <a:ext cx="0" cy="504056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80" name="Line 6"/>
          <p:cNvSpPr>
            <a:spLocks noChangeShapeType="1"/>
          </p:cNvSpPr>
          <p:nvPr/>
        </p:nvSpPr>
        <p:spPr bwMode="auto">
          <a:xfrm flipH="1" flipV="1">
            <a:off x="6659563" y="2060575"/>
            <a:ext cx="0" cy="215900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"/>
            <a:ext cx="8964487" cy="6802980"/>
          </a:xfrm>
          <a:noFill/>
          <a:ln>
            <a:solidFill>
              <a:srgbClr val="660033"/>
            </a:solidFill>
          </a:ln>
        </p:spPr>
      </p:pic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6227763" y="4005065"/>
            <a:ext cx="649287" cy="4335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dirty="0"/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692150"/>
            <a:ext cx="7343775" cy="5434013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0764688" y="1340768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71600" y="623731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Колонии гонококка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6" name="Picture 6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lum bright="-12000" contrast="18000"/>
          </a:blip>
          <a:srcRect b="7955"/>
          <a:stretch>
            <a:fillRect/>
          </a:stretch>
        </p:blipFill>
        <p:spPr>
          <a:xfrm>
            <a:off x="1390034" y="188641"/>
            <a:ext cx="6566342" cy="5832647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475656" y="609329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Чистая культура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N.gonorrhoeae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Окраска по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8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856662" cy="126876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Приказ МЗ РФ от 20 августа 2003 №415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Об утверждении протокола ведения больных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"Гонококковая инфекция"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908720"/>
            <a:ext cx="8928992" cy="5832648"/>
          </a:xfrm>
          <a:ln>
            <a:solidFill>
              <a:srgbClr val="660033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Определяет  спектр диагностических и лечебных вмешательств, оказываемых больным гонореей, объединённых следующими моделями: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Гонококковая инфекция локализованная. 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Гонококковая инфекция с системными проявлениями.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0248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16633"/>
            <a:ext cx="4968552" cy="432048"/>
          </a:xfrm>
          <a:ln>
            <a:solidFill>
              <a:srgbClr val="660033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Лечение гонореи </a:t>
            </a:r>
          </a:p>
        </p:txBody>
      </p:sp>
      <p:sp>
        <p:nvSpPr>
          <p:cNvPr id="237573" name="Rectangle 5"/>
          <p:cNvSpPr>
            <a:spLocks noGrp="1" noChangeArrowheads="1"/>
          </p:cNvSpPr>
          <p:nvPr>
            <p:ph idx="1"/>
          </p:nvPr>
        </p:nvSpPr>
        <p:spPr>
          <a:xfrm>
            <a:off x="251520" y="620688"/>
            <a:ext cx="8712968" cy="5832500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локализованной гонококковой инфекции </a:t>
            </a:r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107504" y="1732447"/>
            <a:ext cx="8784976" cy="405649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b="1" dirty="0"/>
              <a:t> </a:t>
            </a:r>
            <a:endParaRPr lang="ru-RU" b="1" dirty="0" smtClean="0"/>
          </a:p>
          <a:p>
            <a:pPr eaLnBrk="0" hangingPunct="0">
              <a:lnSpc>
                <a:spcPct val="80000"/>
              </a:lnSpc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Цефтриаксон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250 мг однократно внутримышечно (уровень убедительности доказательства 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); или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Цефиксим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мг однократно внутрь (уровень убедительности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доказательства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Спектиномицин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- 2,0 г однократно внутримышечно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(только для Уральского Федерального округа)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уровень убедительности доказательства А);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7413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проблемы 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Несмотря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улучшение эпидемиологической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заболеваемости гонококковой инфекцией, в мире ежегодно выявляется около 60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случаев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Европе гонококковая инфекция является второй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распространённости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ИППП после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хламидийной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инфекции. Однако, по мнению ряда экспертов, уровень заболеваемости в некоторых странах Европы недооценивается по причинам, связанным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неадекватной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диагностикой,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отчётностью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надзором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заболевания. Значительно более высоким, чем в Европе,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заболеваемости гонококковой инфекцией в США, где в 2012 г. было зарегистрировано 107,5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заболевания на 100 000 населения. В Российской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Федерации,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начиная с 2001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отмечается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снижение заболеваемости гонококковой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однако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продолжают оставаться высокими, составляя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29,8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100 000 населения.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40698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Особенности лечения детей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620713"/>
            <a:ext cx="8784976" cy="6120655"/>
          </a:xfrm>
          <a:ln>
            <a:solidFill>
              <a:srgbClr val="660033"/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/>
              <a:t>      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Проводится при обязательном участии педиатра. Возможно использование одного из препаратов;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Цефтриаксон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- 125 мг однократно внутримышечно (при массе тела менее 45 кг), (уровень убедительности доказательства А);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Спектиномицин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- 40 мг/кг массы (не более 2,0 г) однократно внутримышечно (уровень убедительности доказательства А).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Лечение новорождённых,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родившихся от матерей, больных гонореей, проводится при участии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неонатологов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Рекомендуется проводить профилактическое лечение даже при отсутствии у них признаков гонококковой инфекции. Возможно использование одного из препаратов: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Цефтриаксон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- 125 мг однократно внутримышечно (при массе тела менее 45 кг), (уровень убедительности доказательства А);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Спектиномицин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- 40 мг/кг массы (не более 2,0 г) однократно внутримышечно (уровень убедительности доказательства А).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Лечение офтальмии новорождённых проводится при участии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неонатолога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офтальмолога и невропатолога. Возможно использование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цефтриаксона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25-50 мг/кг (но не более 125 мг) 1 раз в сутки внутримышечно или внутривенно в течение 2-3 дней (уровень убедительности доказательства А).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  Лечение гонококковой инфекции у детей с массой тела более 45 кг проводится в соответствии со схемами назначения препаратов у взрослых. Однако следует учитывать, что использование фторхинолонов противопоказано детям до 14 лет. Выбор препаратов проводится с учётом анамнестических данных (аллергические реакции, индивидуальная непереносимость препаратов и исследование чувствительности гонококка к антибиотикам и т.д.)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13788" cy="4762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гонококковой инфекции с системными проявлениями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476250"/>
            <a:ext cx="8784976" cy="5833070"/>
          </a:xfrm>
          <a:ln>
            <a:solidFill>
              <a:srgbClr val="660033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65000"/>
              </a:lnSpc>
              <a:buFontTx/>
              <a:buNone/>
            </a:pPr>
            <a:r>
              <a:rPr lang="ru-RU" sz="8000" b="1" dirty="0" smtClean="0"/>
              <a:t>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8000" b="1" dirty="0" smtClean="0"/>
              <a:t> 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Цефтриаксон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- 1,0 внутримышечно или внутривенно каждые 24 часа в течение 14 дней (уровень убедительности доказательства А); или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Цефотаксим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- 1,0 внутривенно каждые 8 часов в течение 14 дней (уровень убедительности доказательства А);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Спектиномицин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- 2,0 г внутримышечно каждые 12 часов (только для Уральского Федерального округа). 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    Допускается использование другого алгоритма лечения: начатую терапию одним из вышеуказанных препаратов продолжают в течение 24-48 часов, при разрешении клинической симптоматики, переходят на пероральную терапию одним из следующих препаратов: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   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Цефиксим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400 мг внутрь 2 раза в сутки с общей продолжительностью терапии – 14 дней.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     Лечение проводят в течение 14 дней, удлинение сроков терапии должно быть строго аргументированным.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    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Выбор препаратов проводится с учётом анамнестических данных (аллергические реакции, индивидуальная непереносимость препаратов и исследование чувствительности гонококка к антибиотикам, возрастом пациента и т.д.). 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65000"/>
              </a:lnSpc>
              <a:buFontTx/>
              <a:buNone/>
            </a:pPr>
            <a:r>
              <a:rPr lang="ru-RU" sz="96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Клинические рекомендации. Москва, 2015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65000"/>
              </a:lnSpc>
              <a:buFontTx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8686800" y="1417638"/>
            <a:ext cx="133350" cy="139700"/>
          </a:xfrm>
        </p:spPr>
        <p:txBody>
          <a:bodyPr>
            <a:normAutofit fontScale="90000"/>
          </a:bodyPr>
          <a:lstStyle/>
          <a:p>
            <a:r>
              <a:rPr lang="ru-RU" sz="4000" smtClean="0"/>
              <a:t> 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60648"/>
            <a:ext cx="8784976" cy="6408712"/>
          </a:xfrm>
          <a:ln>
            <a:solidFill>
              <a:srgbClr val="660033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Установление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излеченности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гонококковой инфекции проводится на основании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культурального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метода исследования или метода амплификации РНК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NASBA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дней после окончания лечения, на основании методов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амплификации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ДНК (ПЦР, ПЦР в реальном времени) – не ранее чем через месяц после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окончания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лечения.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отрицательных результатах обследования пациенты дальнейшему наблюдению не подлежат.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Негонококковые</a:t>
            </a:r>
            <a:r>
              <a:rPr lang="ru-RU" sz="4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уретриты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688"/>
            <a:ext cx="9144000" cy="5976664"/>
          </a:xfrm>
          <a:ln>
            <a:solidFill>
              <a:srgbClr val="660033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Трихомониаз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Хламидиоз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Микоплазменные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заболевания  мочеполовой системы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Бактериальный вагиноз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Хламидийная инфекция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472608"/>
          </a:xfrm>
          <a:ln>
            <a:solidFill>
              <a:srgbClr val="800000"/>
            </a:solidFill>
          </a:ln>
        </p:spPr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Возбудитель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 trachomatis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грамотрицательная внутриклеточная бактерия, относящаяся к порядку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семейству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Chlamydiaceae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83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Эпидемиология 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16624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Распространённость хламидийной инфекции в популяции варьирует в зависимости от возраста, при этом наиболее высокая заболеваемость отмечается у лиц моложе 25 лет.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2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976664"/>
          </a:xfrm>
          <a:ln>
            <a:solidFill>
              <a:srgbClr val="800000"/>
            </a:solidFill>
          </a:ln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открыта в 1903г.</a:t>
            </a:r>
          </a:p>
          <a:p>
            <a:pPr marL="0" indent="0" algn="ctr">
              <a:lnSpc>
                <a:spcPct val="150000"/>
              </a:lnSpc>
              <a:buClr>
                <a:srgbClr val="800000"/>
              </a:buCl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чёными Л.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Гальберштадтерм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</a:p>
          <a:p>
            <a:pPr marL="0" indent="0" algn="ctr">
              <a:lnSpc>
                <a:spcPct val="150000"/>
              </a:lnSpc>
              <a:buClr>
                <a:srgbClr val="800000"/>
              </a:buCl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Фон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Провачеком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обследовании туземного населения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о.Ява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страдающего гнойными конъюнктивитами</a:t>
            </a:r>
          </a:p>
          <a:p>
            <a:pPr marL="0" indent="0" algn="ctr">
              <a:lnSpc>
                <a:spcPct val="150000"/>
              </a:lnSpc>
              <a:buClr>
                <a:srgbClr val="800000"/>
              </a:buCl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(т.е. трахомой) в соскобах слизистой были обнаружены включения – «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clamys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 означает маска или мантия в переводе с греческого языка.</a:t>
            </a:r>
          </a:p>
        </p:txBody>
      </p:sp>
    </p:spTree>
    <p:extLst>
      <p:ext uri="{BB962C8B-B14F-4D97-AF65-F5344CB8AC3E}">
        <p14:creationId xmlns:p14="http://schemas.microsoft.com/office/powerpoint/2010/main" xmlns="" val="42897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отдельных видов хламидий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ecorum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(1993)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патогены травоядных животных (патогенность для человека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дискутабельна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psittaci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патогены для птиц (голуби, попугаи)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людей: орнитозы,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пневмониты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полиартриты,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астроэнтериты,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менингоэнцефалиты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пиелонефриты.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6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  <a:ln>
            <a:solidFill>
              <a:srgbClr val="800000"/>
            </a:solidFill>
          </a:ln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(1989)-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патогены для человека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ОРЗ, мягкие пневмонии, астму,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саркоидоз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мнение об их причастности (как пускового фактора) к атеросклерозу, ИБС, инфаркту миокарда.</a:t>
            </a: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rachomatis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патогены для человека, представлены различными сероварами.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2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5527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Серотипы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Chlamydia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trach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A,B,Ba,C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возбудители трахомы;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 – K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урогенитального хламидиоза;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венерической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лимфогранулёмы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Российской Федерации заболеваемость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хламидийной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инфекцией в 2014 г. составила 46,9 случая на 100000 населения.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различных регионах мира и на территориях отдельных стран уровень заболеваемости гонококковой инфекцией может существенно варьировать, что зависит как от географических и экономических особенностей региона и социального состава его населения, так и от организации лечебно-диагностических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противоэпи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демических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мероприятий, в том числе стандартизации диагностики и терапии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53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Жизненный цикл хламидий состоит из двух стадий: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5800" cy="5616624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тельца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Спороподобные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Контагиозные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Метаболически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неактивные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к внеклеточному существованию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чувствительны к АБ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388296" cy="5544616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Ретикулярные тельца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Неконтагиозные 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Метаболически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активные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Внутриклеточные паразиты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 к АБ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89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832648"/>
          </a:xfrm>
          <a:ln>
            <a:solidFill>
              <a:srgbClr val="800000"/>
            </a:solidFill>
          </a:ln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Хламидии – размножаются только внутри вакуолей цитоплазмы клеток.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жизненного цикла развития хламидий 48-72 часа.</a:t>
            </a: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РТ может «создать» от 200 до 1000 новых ЭТ (8-11 делений).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5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99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Биологические свойства хламидий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976664"/>
          </a:xfrm>
          <a:ln>
            <a:solidFill>
              <a:srgbClr val="800000"/>
            </a:solidFill>
          </a:ln>
        </p:spPr>
        <p:txBody>
          <a:bodyPr/>
          <a:lstStyle/>
          <a:p>
            <a:pPr marL="514350" indent="-514350" algn="ctr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Жизнеспособны во внешней среде в течение 2-3 суток.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дехлорированной воде сохраняются до 5сут.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 температуре 96 – 100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С, УФО, в спирте, в эфире, 2% р-ре хлорамина –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погибают через 1 мин.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5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Устойчивость во внешней среде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472608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0" indent="0" algn="ctr">
              <a:buClr>
                <a:srgbClr val="800000"/>
              </a:buClr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Чувствительны к высушиванию и высокой температуре</a:t>
            </a:r>
          </a:p>
          <a:p>
            <a:pPr algn="ctr">
              <a:buClr>
                <a:srgbClr val="800000"/>
              </a:buClr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90</a:t>
            </a:r>
            <a:r>
              <a:rPr lang="ru-RU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гибель через 1 минуту).</a:t>
            </a:r>
          </a:p>
          <a:p>
            <a:pPr algn="ctr">
              <a:buClr>
                <a:srgbClr val="800000"/>
              </a:buClr>
              <a:buFont typeface="Wingdings" pitchFamily="2" charset="2"/>
              <a:buChar char="Ø"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Оптимальная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 7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- 7,4.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Пути заражения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04656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 мужчин и женщин:</a:t>
            </a:r>
          </a:p>
          <a:p>
            <a:pPr algn="ctr">
              <a:lnSpc>
                <a:spcPct val="11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половой контакт (при любых формах контактов).</a:t>
            </a:r>
          </a:p>
          <a:p>
            <a:pPr algn="ctr"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 детей: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антенатальный;</a:t>
            </a:r>
          </a:p>
          <a:p>
            <a:pPr algn="ctr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через родовые пути больной матери;</a:t>
            </a:r>
          </a:p>
          <a:p>
            <a:pPr algn="ctr">
              <a:lnSpc>
                <a:spcPct val="14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половой путь.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1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Классификация по МКБ-10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036496" cy="6192688"/>
          </a:xfrm>
          <a:ln>
            <a:solidFill>
              <a:srgbClr val="80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56.0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нижних отделов мочеполового тракта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Хламидийный: цервицит, цистит, уретрит,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вульвовагинит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56.1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органов малого таза и других мочеполовых органов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эпидидимит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51.1)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воспалительные заболевания органов малого таза у женщин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74.4)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орхит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51.1)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56.2 Хламидийная инфекция мочеполового тракта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неуточнённая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56.3 Хламидийная инфекция аноректальной области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56.4 Хламидийный фарингит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56.8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инфекции, передаваемые половым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путём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другой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73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окализованная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хламидийная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инфекция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192688"/>
          </a:xfrm>
          <a:ln>
            <a:solidFill>
              <a:srgbClr val="800000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слизисто-мутные, водянистые или 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 -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гнойные выделения из половых путей;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кровянистые выделения после половых контактов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межменструальные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кровянистые выделения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болезненность во время полового акта </a:t>
            </a: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800000"/>
              </a:buClr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диспареуния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дизурия (зуд, жжение, болезненность при мочеиспускании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 или боль в нижней части живота.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0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08712"/>
          </a:xfrm>
          <a:ln>
            <a:solidFill>
              <a:srgbClr val="800000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-гнойные, слизистые или водянистые необильные выделения из уретры;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дизурия (зуд, жжение, болезненность при мочеиспускании);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дискомфорт, зуд, жжение в области уретры;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болезненность во время полового акта (диспареуния);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учащённое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мочеиспускание и императивные позывы на мочеиспускание (при переходе воспалительного процесса на задний отдел уретры и шейку мочевого пузыря); 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боли в промежности с иррадиацией в прямую кишку.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41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Эпидемиология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612068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случаев гонореи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ежегодно.</a:t>
            </a:r>
          </a:p>
          <a:p>
            <a:pPr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Болеет только человек.</a:t>
            </a:r>
          </a:p>
          <a:p>
            <a:pPr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Чаще болеют подростки, молодёжь (15-25 лет).</a:t>
            </a:r>
          </a:p>
          <a:p>
            <a:pPr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Асимптомное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носительство чаще у женщин.</a:t>
            </a:r>
          </a:p>
          <a:p>
            <a:pPr>
              <a:buClr>
                <a:srgbClr val="660033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 женщин и 20% мужчин заболевают после единственного сексуального контакта.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2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8" cy="5577483"/>
          </a:xfrm>
          <a:ln>
            <a:solidFill>
              <a:srgbClr val="800000"/>
            </a:solidFill>
          </a:ln>
        </p:spPr>
        <p:txBody>
          <a:bodyPr/>
          <a:lstStyle/>
          <a:p>
            <a:pPr algn="ctr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слизисто-мутные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водянистые или слизисто-гнойные выделения из половых путей;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зуд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 жжение в области наружных половых органов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>
                <a:srgbClr val="80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дизурия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(зуд, жжение, болезненность при мочеиспускании).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63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 лиц обоего пола: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192688"/>
          </a:xfrm>
          <a:ln>
            <a:solidFill>
              <a:srgbClr val="800000"/>
            </a:solidFill>
          </a:ln>
        </p:spPr>
        <p:txBody>
          <a:bodyPr>
            <a:normAutofit fontScale="85000" lnSpcReduction="20000"/>
          </a:bodyPr>
          <a:lstStyle/>
          <a:p>
            <a:pPr lvl="0" algn="ctr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хламидийный проктит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локальном поражении прямой кишки характеризуется зудом, жжением в аноректальной области, незначительными выделениями желтоватого или красноватого цвета; в большинстве наблюдений хламидийный проктит проявляется субъективно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асимптомно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ctr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хламидийный фарингит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большинстве наблюдений характеризуется субъективно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асимптомным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течением, изредка пациенты предъявляют жалобы на чувство сухости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ротоглотке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боль, усиливающуюся при глотании; </a:t>
            </a:r>
          </a:p>
          <a:p>
            <a:pPr lvl="0" algn="ctr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хламидийный конъюнктивит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характеризуется незначительной болезненностью, сухостью и покраснением конъюнктивы,  светобоязнью, наличием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необильного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слизисто-гнойного отделяемого в углах поражённого глаза. </a:t>
            </a:r>
          </a:p>
        </p:txBody>
      </p:sp>
    </p:spTree>
    <p:extLst>
      <p:ext uri="{BB962C8B-B14F-4D97-AF65-F5344CB8AC3E}">
        <p14:creationId xmlns:p14="http://schemas.microsoft.com/office/powerpoint/2010/main" xmlns="" val="384836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0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Хламидийная инфекция с системными проявлениями</a:t>
            </a: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6264696"/>
          </a:xfrm>
          <a:ln>
            <a:solidFill>
              <a:srgbClr val="800000"/>
            </a:solidFill>
          </a:ln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4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  <a:buClr>
                <a:srgbClr val="660033"/>
              </a:buClr>
              <a:buFont typeface="Wingdings" pitchFamily="2" charset="2"/>
              <a:buChar char="ü"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хламидийный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вестибулит</a:t>
            </a:r>
          </a:p>
          <a:p>
            <a:pPr lvl="0" algn="ctr">
              <a:lnSpc>
                <a:spcPct val="120000"/>
              </a:lnSpc>
              <a:buClr>
                <a:srgbClr val="660033"/>
              </a:buClr>
              <a:buFont typeface="Wingdings" pitchFamily="2" charset="2"/>
              <a:buChar char="ü"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хламидийный эндометрит</a:t>
            </a:r>
          </a:p>
          <a:p>
            <a:pPr lvl="0" algn="ctr">
              <a:lnSpc>
                <a:spcPct val="120000"/>
              </a:lnSpc>
              <a:buClr>
                <a:srgbClr val="660033"/>
              </a:buClr>
              <a:buFont typeface="Wingdings" pitchFamily="2" charset="2"/>
              <a:buChar char="ü"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хламидийный сальпингоофорит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  <a:buClr>
                <a:srgbClr val="660033"/>
              </a:buClr>
              <a:buFont typeface="Wingdings" pitchFamily="2" charset="2"/>
              <a:buChar char="ü"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хламидийный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пельвиоперитонит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5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5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хламидийный </a:t>
            </a:r>
            <a:r>
              <a:rPr lang="ru-RU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эпидидимоорхит</a:t>
            </a: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хламидийный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простатит</a:t>
            </a:r>
          </a:p>
          <a:p>
            <a:pPr lvl="0" algn="ctr">
              <a:lnSpc>
                <a:spcPct val="120000"/>
              </a:lnSpc>
            </a:pPr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5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лиц обоего пола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</a:t>
            </a:r>
            <a:r>
              <a:rPr lang="ru-RU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парауретральных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желёз </a:t>
            </a:r>
          </a:p>
          <a:p>
            <a:pPr lvl="0" algn="ctr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хламидийный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проктит </a:t>
            </a: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 при диссеминированной хламидийной инфекции у больных обоего пола зависят от топического диагноза. </a:t>
            </a:r>
          </a:p>
          <a:p>
            <a:pPr algn="ctr"/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xmlns="" val="9319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7" b="3284"/>
          <a:stretch/>
        </p:blipFill>
        <p:spPr bwMode="auto">
          <a:xfrm>
            <a:off x="0" y="163773"/>
            <a:ext cx="9144000" cy="646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10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Лабораторная диагностика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976664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Исследование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trachomatis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проводить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 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ПЦР.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Clr>
                <a:srgbClr val="800000"/>
              </a:buCl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диагноза хламидийной инфекции базируется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обнаружении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trachomatis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 молекулярно-биологических  методов, направленные на обнаружение специфических  фрагментов ДНК и/или РНК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rachomatis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Лечение 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408712"/>
          </a:xfrm>
          <a:ln>
            <a:solidFill>
              <a:srgbClr val="800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Clr>
                <a:srgbClr val="800000"/>
              </a:buClr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хламидийной инфекции нижнего отдела мочеполовой системы, аноректальной области, </a:t>
            </a:r>
            <a:r>
              <a:rPr lang="ru-RU" sz="3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хламидийного</a:t>
            </a:r>
            <a:r>
              <a:rPr lang="ru-RU" sz="3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фарингита, </a:t>
            </a:r>
            <a:r>
              <a:rPr lang="ru-RU" sz="3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хламидийного</a:t>
            </a:r>
            <a:r>
              <a:rPr lang="ru-RU" sz="3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конъюнктивита:</a:t>
            </a:r>
            <a:endParaRPr lang="ru-RU" sz="3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800000"/>
              </a:buClr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выбора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Азитромицин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 г внутрь однократно</a:t>
            </a:r>
          </a:p>
          <a:p>
            <a:pPr>
              <a:buClr>
                <a:srgbClr val="800000"/>
              </a:buClr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или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Доксициклин 100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 внутрь 2 раза в сутки в течение 7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Джозамицин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500мг 3 раза в сутки в течение 7 дней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800000"/>
              </a:buClr>
              <a:buNone/>
            </a:pPr>
            <a:endParaRPr lang="ru-RU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800000"/>
              </a:buClr>
              <a:buNone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Альтернативные 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препараты: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Офлоксацин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мг внутрь 2 раза в сутки в течение 7 дней</a:t>
            </a:r>
          </a:p>
          <a:p>
            <a:pPr>
              <a:buClr>
                <a:srgbClr val="800000"/>
              </a:buClr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800000"/>
              </a:buClr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клинические рекомендации 2015 г.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25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0"/>
            <a:ext cx="8784976" cy="6597352"/>
          </a:xfrm>
          <a:ln>
            <a:solidFill>
              <a:srgbClr val="800000"/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хламидийной инфекции верхних отделов мочеполовой системы, органов малого таза и других органов</a:t>
            </a:r>
            <a:r>
              <a:rPr 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Доксициклин 100 мг внутрь 2 раза в сутки в течение 14-21 дней</a:t>
            </a:r>
          </a:p>
          <a:p>
            <a:pPr>
              <a:buClr>
                <a:srgbClr val="800000"/>
              </a:buCl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или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Офлоксацин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мг внутрь 2 раза в сутки в течение 14-21 дней</a:t>
            </a:r>
          </a:p>
          <a:p>
            <a:pPr>
              <a:buClr>
                <a:srgbClr val="800000"/>
              </a:buCl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или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Рокситромицин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мг внутрь 2 раза в сутки в течение 14-21 дней</a:t>
            </a:r>
          </a:p>
          <a:p>
            <a:pPr>
              <a:buClr>
                <a:srgbClr val="800000"/>
              </a:buClr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или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Кларитромицин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мг внутрь 2 раза в сутки в течение 14-21 дней</a:t>
            </a:r>
          </a:p>
          <a:p>
            <a:pPr>
              <a:buClr>
                <a:srgbClr val="800000"/>
              </a:buClr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или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Левофлоксацин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мг внутрь 1 раз в сутки в течение 14-21 дней</a:t>
            </a:r>
          </a:p>
          <a:p>
            <a:pPr>
              <a:buClr>
                <a:srgbClr val="800000"/>
              </a:buClr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или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Эритромицин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мг внутрь 4 раза в сутки в течение 14-21 дней</a:t>
            </a:r>
          </a:p>
          <a:p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xmlns="" val="36204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424936" cy="6408712"/>
          </a:xfrm>
          <a:ln>
            <a:solidFill>
              <a:srgbClr val="800000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 беременных:</a:t>
            </a: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Азитромицин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1,0 г внутрь однократно</a:t>
            </a:r>
          </a:p>
          <a:p>
            <a:pPr>
              <a:buClr>
                <a:srgbClr val="800000"/>
              </a:buCl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или</a:t>
            </a: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Эритромицин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мг внутрь 4 раза в сутки в течение 7 дней,</a:t>
            </a:r>
          </a:p>
          <a:p>
            <a:pPr>
              <a:buClr>
                <a:srgbClr val="800000"/>
              </a:buCl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или</a:t>
            </a: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Амоксицилин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 мг внутрь 3 раза в сутки в течение 7 дней</a:t>
            </a: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детей с массой тела менее 45 кг и в возрасте до 8 лет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Азитромицин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суточной дозе 10 мг на кг массы тела 1 раз в сутки в течение 3 суток</a:t>
            </a:r>
          </a:p>
          <a:p>
            <a:pPr>
              <a:buClr>
                <a:srgbClr val="800000"/>
              </a:buCl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или</a:t>
            </a: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Эритромицин в суточной дозе 50 мг на кг массы тела, разделенной на 4 приема, внутрь в течение 10–14 дней</a:t>
            </a:r>
          </a:p>
          <a:p>
            <a:pPr>
              <a:buClr>
                <a:srgbClr val="800000"/>
              </a:buCl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или</a:t>
            </a: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Кларитромицин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(кроме детей до 6 месяцев) в суточной дозе 7,5 мг на кг веса, разделенной на 2 приема в течение 10 суток</a:t>
            </a:r>
          </a:p>
          <a:p>
            <a:pPr>
              <a:buClr>
                <a:srgbClr val="800000"/>
              </a:buCl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или</a:t>
            </a:r>
          </a:p>
          <a:p>
            <a:pPr lvl="0"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Рокситромицин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(кроме детей до 2 месяцев) в суточной дозе 8 мг на кг веса, разделенной на 2 приема в течение 10 дней.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990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Контроль излеченности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6048672"/>
          </a:xfrm>
          <a:ln>
            <a:solidFill>
              <a:srgbClr val="800000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излеченности хламидийной инфекции на основании  метода амплификации РНК 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NASBA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через 14 дней после окончания лечения, на основании методов амплификации ДНК (ПЦР, ПЦР в реальном времени) - не ранее чем через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1месяц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окончания лечения.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7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7992888" cy="11247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Медико-социальное значение гонококковой инфекции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47260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10-20% случаев развивается ВЗОМТ (сальпингоофарит, эндометрит).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во время беременности: мёртворождение, низкий вес плода.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Гонококковый конъюнктивит у новорождённого может привести к слепоте.</a:t>
            </a: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Диссеминированная гонококковая инфекция.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3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4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4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5486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Биологические свойства трихомонады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6192688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Имеет грушевидное тело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Размеры 18-40 мкм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Подвижная (органеллы движения жгутики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ундулирующая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мембрана)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Способная к образованию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псовдоподий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неблагоприятных условиях теряет подвижность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Размножается путём продольного деления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 внешней среде неустойчива</a:t>
            </a:r>
          </a:p>
          <a:p>
            <a:pPr>
              <a:lnSpc>
                <a:spcPct val="130000"/>
              </a:lnSpc>
              <a:buClr>
                <a:srgbClr val="8000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Оптимальное значение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5,2 - 6,2.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7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Эпидемиология 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976664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Паразит человека. 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Основной путь передачи- половой. </a:t>
            </a:r>
          </a:p>
          <a:p>
            <a:pPr marL="0" indent="0">
              <a:lnSpc>
                <a:spcPct val="110000"/>
              </a:lnSpc>
              <a:buClr>
                <a:srgbClr val="800000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Для девочек возможен бытовой путь.</a:t>
            </a:r>
          </a:p>
          <a:p>
            <a:pPr>
              <a:lnSpc>
                <a:spcPct val="15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Чаще болеют женщины 15-40 лет.</a:t>
            </a:r>
          </a:p>
          <a:p>
            <a:pPr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Группа риска – женщины, имевшие случайные половые связи.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Среди негонококковых уретритов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трихомонадные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поражения составляют 65-80%.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40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Классификация по МКБ-10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  <a:ln>
            <a:solidFill>
              <a:srgbClr val="80000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А.59.0  Урогенитальный трихомоноз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А.59.8  Трихомоноз других локализаций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3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Клиника 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192688"/>
          </a:xfrm>
          <a:ln>
            <a:solidFill>
              <a:srgbClr val="8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выделения из половых путей серо-желтого цвета, нередко – пенистые, с неприятным запахом;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зуд/жжение в области наружных половых органов;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болезненность во время половых контактов (диспареуния);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зуд, жжение, болезненность при мочеиспускании (дизурия);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дискомфорт и/или боль в нижней части живота.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симптомы: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гиперемия и отёчность слизистой оболочки вульвы, влагалища;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зелёно-жёлтые, жидкие пенистые вагинальные выделения с неприятным запахом;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эрозивно-язвенные поражения слизистой оболочки наружных половых органов и/или кожи внутренней поверхности бёдер;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петехиальные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на слизистой оболочке влагалищной части шейки матки («клубничная» шейка матки). </a:t>
            </a:r>
          </a:p>
        </p:txBody>
      </p:sp>
    </p:spTree>
    <p:extLst>
      <p:ext uri="{BB962C8B-B14F-4D97-AF65-F5344CB8AC3E}">
        <p14:creationId xmlns:p14="http://schemas.microsoft.com/office/powerpoint/2010/main" xmlns="" val="12826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24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Осложнения у женщин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036496" cy="6264696"/>
          </a:xfrm>
          <a:ln>
            <a:solidFill>
              <a:srgbClr val="800000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воспалительных заболеваний органов малого таза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сальпингоофорита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эндометрита),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пельвиоперитонита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цистита и пиелонефрита. Урогенитальный трихомониаз может неблагоприятно влиять на беременность и её исход.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32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669360"/>
          </a:xfrm>
          <a:ln>
            <a:solidFill>
              <a:srgbClr val="80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</a:t>
            </a:r>
          </a:p>
          <a:p>
            <a:pPr marL="0" indent="0"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45–50% мужчин отмечается субъективно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асимптомное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течение заболевания. При наличии клинических проявлений могут быть следующие субъективные симптомы: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слизистые выделения из уретры;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зуд/жжение в области уретры;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боли в промежности с иррадиацией в прямую кишку;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болезненность во время половых контактов (диспареуния);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зуд, жжение, болезненность при мочеиспускании (дизурия);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гематоспермия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(редко);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боли в промежности с иррадиацией в прямую кишку.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симптомы: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гиперемия и отечность в области наружного отверстия уретры;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скудные или умеренные уретральные выделения;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эрозивно-язвенные поражения кожи головки полового члена.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основным осложнениям трихомонадной инфекции у мужчин относятся развитие </a:t>
            </a:r>
            <a:r>
              <a:rPr lang="ru-RU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трихомонадного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простатита и везикулита.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1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  <a:ln>
            <a:solidFill>
              <a:srgbClr val="80000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выделения из половых путей серо-жёлтого цвета, нередко – пенистые, с неприятным запахом;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зуд/жжение в области наружных половых органов;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зуд, жжение, болезненность при мочеиспускании (дизурия);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дискомфорт и/или боль в нижней части живота.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 симптомы: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гиперемия и отёчность слизистой оболочки наружного отверстия уретры, вульвы, влагалища;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зелёно-жёлтые, жидкие пенистые вагинальные выделения с неприятным запахом;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эрозивно-язвенные поражения слизистой оболочки наружных половых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и/или кожи внутренней поверхности бёдер;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петехиальные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кровоизлияния на слизистой оболочке влагалищной части шейки матки («клубничная» шейка матки).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девочек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препубератного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возраста, как правило, характерны выраженные воспалительные симптомы со стороны наружных половых органов.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2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Лабораторная диагностика</a:t>
            </a:r>
            <a:endParaRPr lang="ru-RU" sz="32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336704"/>
          </a:xfrm>
          <a:ln>
            <a:solidFill>
              <a:srgbClr val="800000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микроскопическое исследования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нативного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 (световое,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фазовоконтрастное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темнопольное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 algn="ctr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микроскопическое исследование препарата, окрашенного 1% раствором метиленового синего, по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Романовскому–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Гимзе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молекулярно-биологические методы исследования, направленные на обнаружение специфических фрагментов ДНК и/или РНК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T.vaginalis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культуральное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(показано при мало- и бессимптомных формах заболевания).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buClr>
                <a:srgbClr val="800000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 девочек до наступления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менархе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диагноз урогенитального трихомониаза устанавливается на основании результатов микроскопического и/или культурального метода исследования, подтверждённого молекулярно-биологическим методом.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6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99257"/>
            <a:ext cx="8820472" cy="605874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Грамотрицательный неподвижный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неспорообразующий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диплококк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660033"/>
              </a:buCl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форму кофейных зёрен, сложенных </a:t>
            </a:r>
          </a:p>
          <a:p>
            <a:pPr marL="0" indent="0">
              <a:lnSpc>
                <a:spcPct val="110000"/>
              </a:lnSpc>
              <a:buClr>
                <a:srgbClr val="660033"/>
              </a:buCl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вогнутыми сторонами внутрь.</a:t>
            </a:r>
          </a:p>
          <a:p>
            <a:pPr marL="0" indent="0">
              <a:lnSpc>
                <a:spcPct val="110000"/>
              </a:lnSpc>
              <a:buClr>
                <a:srgbClr val="660033"/>
              </a:buCl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Размер: 1,25-1,0 мкм в длину, 0,7-0,8 мкм в ширину.</a:t>
            </a:r>
          </a:p>
          <a:p>
            <a:pPr>
              <a:lnSpc>
                <a:spcPct val="120000"/>
              </a:lnSpc>
              <a:buClr>
                <a:srgbClr val="660033"/>
              </a:buCl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остром процессе обе половины одинаковой величины, при хроническом – разной.</a:t>
            </a:r>
          </a:p>
          <a:p>
            <a:pPr>
              <a:lnSpc>
                <a:spcPct val="120000"/>
              </a:lnSpc>
              <a:buClr>
                <a:srgbClr val="660033"/>
              </a:buClr>
              <a:buFont typeface="Wingdings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60033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Характерен  полиморфизм – встречаются более мелкие или более крупные клетки, а также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алочковидные формы.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4896" y="1337866"/>
            <a:ext cx="2229104" cy="197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Биологические свойства гонококка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4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192688"/>
          </a:xfrm>
          <a:ln>
            <a:solidFill>
              <a:srgbClr val="8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метронидазол 500 мг внутрь 2 раза в сутки в течение 7 дней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орнидазол 500 мг внутрь 2 раза в сутки в течение 5 дней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тинидазол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 мг внутрь 2 раза в сутки в течение 5 дней.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Альтернативные схемы лечения: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метронидазол 2,0 г внутрь однократно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орнидазол 1,5 г внутрь однократно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тинидазол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2,0 г внутрь однократно.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6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Другие локализации</a:t>
            </a:r>
            <a:endParaRPr lang="ru-RU" sz="3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048672"/>
          </a:xfrm>
          <a:ln>
            <a:solidFill>
              <a:srgbClr val="80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метронидазол 500 мг внутрь 3 раза в сутки в течение 7 дней или 2,0 г внутрь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раз в сутки в течение 5 дней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орнидазол 500 мг внутрь 2 раза в сутки в течение 10 дней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тинидазол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2,0 г внутрь 1 раз в сутки в течение 3 дней.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лечении осложненных форм урогенитального трихомониаза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одновременное применение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местнодействующих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протистоцидных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препаратов: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метронидазол вагинальная таблетка 500 мг 1 раз в сутки в течение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дней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метронидазол гель 0,75% 5 г интравагинально 1 раз в сутки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5 дней.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3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480720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беременных осуществляется на любом сроке для предотвращения преждевременного разрыва плодных оболочек, преждевременных родов и низкой массы плода: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метронидазол 2,0 г однократно.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детей: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метронидазол 10 мг/кг массы тела внутрь 3 раза в сутки в течение 5 дней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орнидазол 25 мг/кг массы тела 1 раз в сутки в течение 5 дней.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2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Урогенитальные микоплазмы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120680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Mycoplasma hominis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Ureaplasma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urealyticum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условно-патогенные микроорганизмы, проявление патогенных свойств которых происходит при определённых условиях. 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Mycoplasma genitalium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микроорганизм, способный вызывать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уретрит у лиц обоего пола и, согласно ограниченным данным,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цервицит у женщин. </a:t>
            </a:r>
          </a:p>
        </p:txBody>
      </p:sp>
    </p:spTree>
    <p:extLst>
      <p:ext uri="{BB962C8B-B14F-4D97-AF65-F5344CB8AC3E}">
        <p14:creationId xmlns:p14="http://schemas.microsoft.com/office/powerpoint/2010/main" xmlns="" val="29281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Классификация по МКБ-10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192688"/>
          </a:xfrm>
          <a:ln>
            <a:solidFill>
              <a:srgbClr val="800000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34.0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+B96.8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Уретрит, вызванный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 urealyticum.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hominis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N76.0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+B96.8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Вагинит, вызванный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 urealyticum.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hominis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N72.0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+B96.8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Цервицит, вызванный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 urealyticum.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hominis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N34.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+B96.8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Уретрит, вызванный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genitalium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N72.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+B96.8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Цервицит, вызванный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genitalium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N76.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+B96.8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Вагинит, вызванный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genitalium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20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Клиника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048672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-гнойные выделения из половых путей;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ациклические «мажущие» кровянистые выделения;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диспареуния;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дизурия;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дискомфорт или боль в нижней части живота.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9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188640"/>
            <a:ext cx="8928992" cy="6552728"/>
          </a:xfrm>
          <a:ln>
            <a:solidFill>
              <a:srgbClr val="8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-гнойные или слизистые необильные выделения из уретры;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дизурия;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дискомфорт, зуд, жжение в области уретры; 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диспареуния;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учащенное мочеиспускание и ургентные позывы на мочеиспускание;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боли в промежности с иррадиацией в прямую кишку.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слизисто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-гнойные выделения из половых путей; 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зуд и/или жжение в области наружных половых органов;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зуд, жжение, болезненность при мочеиспускании.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37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Осложнения</a:t>
            </a:r>
            <a:r>
              <a:rPr lang="ru-RU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M. genitalium 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976664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сальпингоофорит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эндометрит 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эпидидимит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эпидидимоорхит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простатит</a:t>
            </a:r>
          </a:p>
        </p:txBody>
      </p:sp>
    </p:spTree>
    <p:extLst>
      <p:ext uri="{BB962C8B-B14F-4D97-AF65-F5344CB8AC3E}">
        <p14:creationId xmlns:p14="http://schemas.microsoft.com/office/powerpoint/2010/main" xmlns="" val="2130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5"/>
            <a:ext cx="8712968" cy="3384376"/>
          </a:xfrm>
          <a:ln>
            <a:solidFill>
              <a:srgbClr val="80000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Культуральный метод.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Молекулярно-биологические,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обнаружение специфических фрагментов ДНК и/или РНК.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86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Лечение 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856984" cy="6048672"/>
          </a:xfrm>
          <a:ln>
            <a:solidFill>
              <a:srgbClr val="80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джозамицин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 мг внутрь 3 раза в сутки в течение 10 дней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доксициклина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моногидрат 100 мг внутрь 2 раза в сутки в течение 10 дней.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Альтернативные препараты: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левофлоксацин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 мг внутрь 1 раз в сутки в течение 10 дней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офлоксацин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400 мг внутрь 2 раза в сутки в течение 10 дней.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беременных: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джозамицин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500 мг внутрь 3 раза в сутки в течение 10 дней.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детей (с массой тела менее 45 кг):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джозамицин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мг/кг массы тела в сутки, разделенные на 3 приема, в течение 10 дней.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3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84776"/>
            <a:ext cx="8856984" cy="6084584"/>
          </a:xfrm>
          <a:ln>
            <a:solidFill>
              <a:srgbClr val="80000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Анаэробы или факультативные анаэробы.</a:t>
            </a:r>
          </a:p>
          <a:p>
            <a:pPr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Быстро погибает вне человеческого  организма.</a:t>
            </a:r>
          </a:p>
          <a:p>
            <a:pPr>
              <a:lnSpc>
                <a:spcPct val="150000"/>
              </a:lnSpc>
              <a:buClr>
                <a:srgbClr val="660033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Малоустойчив к внешним воздействиям: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гибнет по мере высыхания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 влиянием УФО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повышении температуры до 55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воздействии антисептиков.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Биологические свойства гонококка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8770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Контроль излеченности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036496" cy="6192688"/>
          </a:xfrm>
          <a:ln>
            <a:solidFill>
              <a:srgbClr val="800000"/>
            </a:solidFill>
          </a:ln>
        </p:spPr>
        <p:txBody>
          <a:bodyPr/>
          <a:lstStyle/>
          <a:p>
            <a:pPr algn="ctr">
              <a:lnSpc>
                <a:spcPct val="14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Установление излеченности хламидийной   инфекции на основании  методов амплификации РНК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NASBA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через 14 дней после окончания лечения, на основании методов амплификации ДНК (ПЦР, ПЦР в реальном времени) - не ранее чем через </a:t>
            </a:r>
          </a:p>
          <a:p>
            <a:pPr algn="ctr">
              <a:lnSpc>
                <a:spcPct val="14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месяц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лечения.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01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Бактериальный вагиноз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  <a:ln>
            <a:solidFill>
              <a:srgbClr val="800000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инфекционный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невоспалительный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полимикробной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этиологии, связанный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дисбиозом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вагинальной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характеризуется количественным снижением или полным исчезновением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лактобацилл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перекись-продуцирующих, и  значительным увеличением облигатных  и факультативных анаэробных условно-патогенных микроорганизмов. 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8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116632"/>
            <a:ext cx="8928992" cy="6552728"/>
          </a:xfrm>
          <a:ln>
            <a:solidFill>
              <a:srgbClr val="800000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Микрофлора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влагалища представляет собой подвижную экосистему. В норме основой микрофлоры влагалища являются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лактобациллы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Lactobacillus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играющие защитную функцию.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Лактобациллы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перерабатывают гликоген (эпителиальные клетки влагалища женщин репродуктивного возраста в большом количестве содержат гликоген) в молочную кислоту,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кислотность влагалища. Кроме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лактобациллы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образуют перекись водорода. Кислая среда влагалища и перекись водорода подавляют рост условно-патогенных микробов (стафилококков, стрептококков, кишечной палочки, анаэробных бактерий,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Gardnerella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Mobiluncus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.), которые в небольшом количестве выявляются во влагалище подавляющего большинства женщин.</a:t>
            </a:r>
          </a:p>
        </p:txBody>
      </p:sp>
    </p:spTree>
    <p:extLst>
      <p:ext uri="{BB962C8B-B14F-4D97-AF65-F5344CB8AC3E}">
        <p14:creationId xmlns:p14="http://schemas.microsoft.com/office/powerpoint/2010/main" xmlns="" val="30188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  <a:ln>
            <a:solidFill>
              <a:srgbClr val="800000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Бактериальный вагиноз не относится к инфекциям, передаваемым половым путём, однако заболевание выявляют преимущественно у женщин,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ведущих половую жизнь с частой сменой половых партнёров.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06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Клиника 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04656"/>
          </a:xfrm>
          <a:ln>
            <a:solidFill>
              <a:srgbClr val="8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гомогенные беловато-серые выделения из половых путей, часто с неприятным «рыбным» запахом, усиливающиеся после незащищенного полового акта или после менструации;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дискомфорт в области наружных половых органов;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диспареуния;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редко – зуд и/или жжение на слизистой оболочке половых органов;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дизурия.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4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Лабораторная диагностика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6120680"/>
          </a:xfrm>
          <a:ln>
            <a:solidFill>
              <a:srgbClr val="8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Микроскопическое исследование влагалищного содержимого.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уменьшение количества или исчезновение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лактобацилл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грамположительных палочек различной длины и толщины;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увеличение количества смешанной микробной (не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лактобациллярной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микрофлоры;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наличие «ключевых» клеток, которые представляют собой поверхностные клетки эпителия влагалища с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адгезированными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 бактериями, за счёт чего эпителиальная клетка имеет «зернистый» вид. Края «ключевых» клеток выглядят нечёткими или «пунктирными» вследствие адгезии мелких;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отсутствие лейкоцитарной реакции (у большинства пациенток).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4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332656"/>
            <a:ext cx="8784976" cy="6408712"/>
          </a:xfrm>
          <a:ln>
            <a:solidFill>
              <a:srgbClr val="800000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Культуральное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исследование.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общая микробная обсеменённость превышает 10</a:t>
            </a:r>
            <a:r>
              <a:rPr lang="ru-R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КОЕ/мл;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полимикробный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микрофлоры с абсолютным преобладанием облигатно-анаэробных видов 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vаginаlis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отсутствие роста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лактобацилл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резкое снижение их количества (&lt;10</a:t>
            </a:r>
            <a:r>
              <a:rPr lang="ru-RU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КОЕ/мл).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Молекулярно-биологические методы исследования, направленные на обнаружение специфических фрагментов ДНК и/или РНК.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6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3600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6192688"/>
          </a:xfrm>
          <a:ln>
            <a:solidFill>
              <a:srgbClr val="80000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клиндамицин крем 2% 5,0 г в аппликаторе (разовая доза) интравагинально 1 раз в сутки (на ночь) в течение 7 дней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метронидазол гель 0,75% 5,0 г (разовая доза) интравагинально (на ночь) в течение 5 дней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метронидазол 500 мг внутрь 2 раза в сутки в течение 7 дней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тинидазол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2,0 1 раз в сутки в течение 3 дней.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Альтернативные схемы лечения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клиндамицин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овули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мг интравагинально на ночь в течение 3 дней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клиндамицин капсулы 300 мг внутрь 2 раза в сутки в течение 7 дней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тинидазол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1,0 г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 г внутрь  в течение 5 дней.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беременных: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метронидазол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250 мг внутрь 3 раза  в сутки -7 дней со 2-го триместра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клиндамицин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300 мг внутрь 2 раза в сутки в течение 7 дней (со II- ого триместра беременности).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5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16632"/>
            <a:ext cx="8784976" cy="6480720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детей: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метронидазол 10 мг/кг массы тела внутрь 3 раза в сутки в течение 5 дней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ИЗЛЕЧЕННОСТИ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излеченности рекомендуется проводить через 14 дней после окончания лечения.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19648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Admin\Desktop\Картинки с   планш. (2)\IMG_1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5120"/>
            <a:ext cx="5042160" cy="672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  <a:p>
            <a:pPr algn="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1586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3186</TotalTime>
  <Words>4790</Words>
  <Application>Microsoft Office PowerPoint</Application>
  <PresentationFormat>Экран (4:3)</PresentationFormat>
  <Paragraphs>703</Paragraphs>
  <Slides>99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99</vt:i4>
      </vt:variant>
    </vt:vector>
  </HeadingPairs>
  <TitlesOfParts>
    <vt:vector size="10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Эпидемиология </vt:lpstr>
      <vt:lpstr>Медико-социальное значение гонококковой инфекции</vt:lpstr>
      <vt:lpstr> </vt:lpstr>
      <vt:lpstr> </vt:lpstr>
      <vt:lpstr>Биологические свойства гонококка</vt:lpstr>
      <vt:lpstr> Мазок, окрашенный 1% водным раствором метиленового синего. </vt:lpstr>
      <vt:lpstr>Мазок, окрашенный по методу Грама </vt:lpstr>
      <vt:lpstr>Слайд 13</vt:lpstr>
      <vt:lpstr>Строение гонококка при электронной микроскопии</vt:lpstr>
      <vt:lpstr>Слайд 15</vt:lpstr>
      <vt:lpstr>Пути передачи гонококковой инфекции:</vt:lpstr>
      <vt:lpstr>Иммунитет при гонорее</vt:lpstr>
      <vt:lpstr>Слайд 18</vt:lpstr>
      <vt:lpstr>Эндоцитобиоз </vt:lpstr>
      <vt:lpstr>Принципиальная схема становления внутриклеточного паразитированния  N.gonorrhoeae </vt:lpstr>
      <vt:lpstr>Классификация гонококковой инфекции МКБ Х</vt:lpstr>
      <vt:lpstr>Основные жалобы при гонококковой инфекции </vt:lpstr>
      <vt:lpstr>Основные клинические  проявления  гонококковой инфекции </vt:lpstr>
      <vt:lpstr>Основные  осложнения гонококковой инфекции</vt:lpstr>
      <vt:lpstr>Гонококковая инфекция девочек </vt:lpstr>
      <vt:lpstr>Клиника гонококковой инфекции девочек </vt:lpstr>
      <vt:lpstr>При подострой гонококковой инфекции</vt:lpstr>
      <vt:lpstr>Слайд 28</vt:lpstr>
      <vt:lpstr>Диагностика гонококковой инфекции</vt:lpstr>
      <vt:lpstr>ВНИМАНИЕ !!!</vt:lpstr>
      <vt:lpstr>Молекулярно-биологические методы </vt:lpstr>
      <vt:lpstr>Схема лабораторной диагностики гонококковой инфекции</vt:lpstr>
      <vt:lpstr>На кафедре дерматовенерологии   ОрГМУ  были разработаны новые методические подходы к диагностике стёртых форм хронической гонореи на основе знания нового биологического признака гонококков</vt:lpstr>
      <vt:lpstr>Питательные среды </vt:lpstr>
      <vt:lpstr>Слайд 35</vt:lpstr>
      <vt:lpstr>Слайд 36</vt:lpstr>
      <vt:lpstr>Слайд 37</vt:lpstr>
      <vt:lpstr>Приказ МЗ РФ от 20 августа 2003 №415  Об утверждении протокола ведения больных "Гонококковая инфекция" </vt:lpstr>
      <vt:lpstr>Лечение гонореи </vt:lpstr>
      <vt:lpstr>Особенности лечения детей</vt:lpstr>
      <vt:lpstr> гонококковой инфекции с системными проявлениями</vt:lpstr>
      <vt:lpstr> </vt:lpstr>
      <vt:lpstr>Негонококковые уретриты</vt:lpstr>
      <vt:lpstr>Хламидийная инфекция</vt:lpstr>
      <vt:lpstr>Эпидемиология </vt:lpstr>
      <vt:lpstr>Историческая справка</vt:lpstr>
      <vt:lpstr>Общая характеристика отдельных видов хламидий</vt:lpstr>
      <vt:lpstr>Слайд 48</vt:lpstr>
      <vt:lpstr>Слайд 49</vt:lpstr>
      <vt:lpstr>Жизненный цикл хламидий состоит из двух стадий:  </vt:lpstr>
      <vt:lpstr>Слайд 51</vt:lpstr>
      <vt:lpstr>Слайд 52</vt:lpstr>
      <vt:lpstr>Слайд 53</vt:lpstr>
      <vt:lpstr>Биологические свойства хламидий</vt:lpstr>
      <vt:lpstr>Устойчивость во внешней среде</vt:lpstr>
      <vt:lpstr>Пути заражения</vt:lpstr>
      <vt:lpstr>Классификация по МКБ-10</vt:lpstr>
      <vt:lpstr>Локализованная хламидийная инфекция</vt:lpstr>
      <vt:lpstr>Слайд 59</vt:lpstr>
      <vt:lpstr>Слайд 60</vt:lpstr>
      <vt:lpstr>У лиц обоего пола: </vt:lpstr>
      <vt:lpstr>Слайд 62</vt:lpstr>
      <vt:lpstr>Хламидийная инфекция с системными проявлениями </vt:lpstr>
      <vt:lpstr>Слайд 64</vt:lpstr>
      <vt:lpstr>Лабораторная диагностика</vt:lpstr>
      <vt:lpstr>Лечение </vt:lpstr>
      <vt:lpstr>Слайд 67</vt:lpstr>
      <vt:lpstr>Слайд 68</vt:lpstr>
      <vt:lpstr>Контроль излеченности</vt:lpstr>
      <vt:lpstr>Слайд 70</vt:lpstr>
      <vt:lpstr>Биологические свойства трихомонады</vt:lpstr>
      <vt:lpstr>Эпидемиология </vt:lpstr>
      <vt:lpstr>Классификация по МКБ-10</vt:lpstr>
      <vt:lpstr>Клиника </vt:lpstr>
      <vt:lpstr>Слайд 75</vt:lpstr>
      <vt:lpstr>Осложнения у женщин</vt:lpstr>
      <vt:lpstr>Слайд 77</vt:lpstr>
      <vt:lpstr>Слайд 78</vt:lpstr>
      <vt:lpstr>Лабораторная диагностика</vt:lpstr>
      <vt:lpstr>Лечение</vt:lpstr>
      <vt:lpstr>Другие локализации</vt:lpstr>
      <vt:lpstr>Слайд 82</vt:lpstr>
      <vt:lpstr>Урогенитальные микоплазмы</vt:lpstr>
      <vt:lpstr>Классификация по МКБ-10</vt:lpstr>
      <vt:lpstr>Клиника</vt:lpstr>
      <vt:lpstr>Слайд 86</vt:lpstr>
      <vt:lpstr>Осложнения M. genitalium </vt:lpstr>
      <vt:lpstr>Диагностика</vt:lpstr>
      <vt:lpstr>Лечение </vt:lpstr>
      <vt:lpstr>Контроль излеченности</vt:lpstr>
      <vt:lpstr>Бактериальный вагиноз</vt:lpstr>
      <vt:lpstr>Слайд 92</vt:lpstr>
      <vt:lpstr> </vt:lpstr>
      <vt:lpstr>Клиника </vt:lpstr>
      <vt:lpstr>Лабораторная диагностика</vt:lpstr>
      <vt:lpstr>Слайд 96</vt:lpstr>
      <vt:lpstr>Лечение</vt:lpstr>
      <vt:lpstr>Слайд 98</vt:lpstr>
      <vt:lpstr>Слайд 99</vt:lpstr>
    </vt:vector>
  </TitlesOfParts>
  <Company>Astellas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ru1000331</dc:creator>
  <cp:lastModifiedBy>Admin</cp:lastModifiedBy>
  <cp:revision>393</cp:revision>
  <dcterms:created xsi:type="dcterms:W3CDTF">2010-10-28T06:52:17Z</dcterms:created>
  <dcterms:modified xsi:type="dcterms:W3CDTF">2018-09-14T09:42:59Z</dcterms:modified>
</cp:coreProperties>
</file>